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Gelasio"/>
      <p:regular r:id="rId201314"/>
    </p:embeddedFont>
    <p:embeddedFont>
      <p:font typeface="Gelasio SemiBold"/>
      <p:regular r:id="rId201315"/>
    </p:embeddedFont>
    <p:embeddedFont>
      <p:font typeface="Gelasio Bold"/>
      <p:regular r:id="rId2013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svg"/><Relationship Id="rId4" Type="http://schemas.openxmlformats.org/officeDocument/2006/relationships/image" Target="../media/image-4-4.png"/><Relationship Id="rId5" Type="http://schemas.openxmlformats.org/officeDocument/2006/relationships/image" Target="../media/image-4-5.svg"/><Relationship Id="rId6" Type="http://schemas.openxmlformats.org/officeDocument/2006/relationships/image" Target="../media/image-4-6.png"/><Relationship Id="rId7" Type="http://schemas.openxmlformats.org/officeDocument/2006/relationships/image" Target="../media/image-4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1.png"/><Relationship Id="rId4" Type="http://schemas.openxmlformats.org/officeDocument/2006/relationships/image" Target="../media/image-6-2.svg"/><Relationship Id="rId5" Type="http://schemas.openxmlformats.org/officeDocument/2006/relationships/image" Target="../media/image-6-1.png"/><Relationship Id="rId6" Type="http://schemas.openxmlformats.org/officeDocument/2006/relationships/image" Target="../media/image-6-2.svg"/><Relationship Id="rId7" Type="http://schemas.openxmlformats.org/officeDocument/2006/relationships/image" Target="../media/image-6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EE8D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842" y="106263"/>
            <a:ext cx="3287316" cy="49309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1602507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Публицистический и разговорный стили</a:t>
            </a:r>
            <a:endParaRPr lang="en-US" sz="2750" dirty="0"/>
          </a:p>
        </p:txBody>
      </p:sp>
      <p:sp>
        <p:nvSpPr>
          <p:cNvPr id="5" name="Text 2"/>
          <p:cNvSpPr/>
          <p:nvPr/>
        </p:nvSpPr>
        <p:spPr>
          <a:xfrm>
            <a:off x="3925119" y="2701082"/>
            <a:ext cx="4722763" cy="839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Примеры, признаки и как легко их узнать — объясняем просто и понятно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Сайфудинова Динора Михайловна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3576"/>
            <a:ext cx="8151763" cy="228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Итог: как быстро </a:t>
            </a:r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D3C5B6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различить стили</a:t>
            </a:r>
            <a:endParaRPr lang="en-US" sz="1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720849"/>
            <a:ext cx="3986733" cy="398673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65911" y="2412876"/>
            <a:ext cx="3986733" cy="1142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Хотите писать убедительно?</a:t>
            </a:r>
            <a:endParaRPr lang="en-US" sz="700" dirty="0"/>
          </a:p>
        </p:txBody>
      </p:sp>
      <p:sp>
        <p:nvSpPr>
          <p:cNvPr id="5" name="Text 2"/>
          <p:cNvSpPr/>
          <p:nvPr/>
        </p:nvSpPr>
        <p:spPr>
          <a:xfrm>
            <a:off x="4665911" y="2564755"/>
            <a:ext cx="3986733" cy="2109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01000"/>
              </a:lnSpc>
              <a:spcAft>
                <a:spcPts val="250"/>
              </a:spcAft>
              <a:buNone/>
            </a:pPr>
            <a:r>
              <a:rPr lang="en-US" sz="5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Берите </a:t>
            </a:r>
            <a:pPr algn="l" indent="0" marL="0">
              <a:lnSpc>
                <a:spcPct val="101000"/>
              </a:lnSpc>
              <a:spcAft>
                <a:spcPts val="250"/>
              </a:spcAft>
              <a:buNone/>
            </a:pPr>
            <a:r>
              <a:rPr lang="en-US" sz="5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публицистику</a:t>
            </a:r>
            <a:pPr algn="l" indent="0" marL="0">
              <a:lnSpc>
                <a:spcPct val="101000"/>
              </a:lnSpc>
              <a:spcAft>
                <a:spcPts val="250"/>
              </a:spcAft>
              <a:buNone/>
            </a:pPr>
            <a:r>
              <a:rPr lang="en-US" sz="5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для смысла, структуры и цели.</a:t>
            </a:r>
            <a:endParaRPr lang="en-US" sz="550" dirty="0"/>
          </a:p>
          <a:p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Добавляйте </a:t>
            </a:r>
            <a:pPr algn="l" indent="0" marL="0">
              <a:lnSpc>
                <a:spcPct val="101000"/>
              </a:lnSpc>
              <a:buNone/>
            </a:pPr>
            <a:r>
              <a:rPr lang="en-US" sz="5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разговорные средства</a:t>
            </a:r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для живого контакта и эмоции.</a:t>
            </a:r>
            <a:endParaRPr lang="en-US" sz="550" dirty="0"/>
          </a:p>
        </p:txBody>
      </p:sp>
      <p:sp>
        <p:nvSpPr>
          <p:cNvPr id="6" name="Shape 3"/>
          <p:cNvSpPr/>
          <p:nvPr/>
        </p:nvSpPr>
        <p:spPr>
          <a:xfrm>
            <a:off x="4665911" y="2818061"/>
            <a:ext cx="3986733" cy="192732"/>
          </a:xfrm>
          <a:prstGeom prst="roundRect">
            <a:avLst>
              <a:gd name="adj" fmla="val 5689"/>
            </a:avLst>
          </a:prstGeom>
          <a:solidFill>
            <a:srgbClr val="ECE6DF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8985" y="2873946"/>
            <a:ext cx="91306" cy="7307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903366" y="2870150"/>
            <a:ext cx="4133404" cy="88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1000"/>
              </a:lnSpc>
              <a:buNone/>
            </a:pPr>
            <a:r>
              <a:rPr lang="en-US" sz="55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Лучшие тексты всегда сочетают оба стиля — логику публицистики и тепло живой речи.</a:t>
            </a:r>
            <a:endParaRPr lang="en-US" sz="5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EE8D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842" y="106263"/>
            <a:ext cx="3287316" cy="49309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464939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Что такое публицистика «по сути»</a:t>
            </a:r>
            <a:endParaRPr lang="en-US" sz="2750" dirty="0"/>
          </a:p>
        </p:txBody>
      </p:sp>
      <p:sp>
        <p:nvSpPr>
          <p:cNvPr id="5" name="Text 2"/>
          <p:cNvSpPr/>
          <p:nvPr/>
        </p:nvSpPr>
        <p:spPr>
          <a:xfrm>
            <a:off x="3925119" y="1691060"/>
            <a:ext cx="2188443" cy="26225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Публицистический стиль </a:t>
            </a:r>
            <a:pPr algn="l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обращён к широкой аудитории</a:t>
            </a:r>
            <a:pPr algn="l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читателям, слушателям, зрителям. Его главная задача: </a:t>
            </a:r>
            <a:pPr algn="l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информировать и убеждать</a:t>
            </a:r>
            <a:pPr algn="l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формировать общественное мнение.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Сфера применения: СМИ, публичные выступления, дискуссии, открытые письма.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6464201" y="1722983"/>
            <a:ext cx="2188443" cy="1327175"/>
          </a:xfrm>
          <a:prstGeom prst="roundRect">
            <a:avLst>
              <a:gd name="adj" fmla="val 1602"/>
            </a:avLst>
          </a:prstGeom>
          <a:solidFill>
            <a:srgbClr val="EEE8DD"/>
          </a:solidFill>
          <a:ln/>
        </p:spPr>
      </p:sp>
      <p:sp>
        <p:nvSpPr>
          <p:cNvPr id="7" name="Text 4"/>
          <p:cNvSpPr/>
          <p:nvPr/>
        </p:nvSpPr>
        <p:spPr>
          <a:xfrm>
            <a:off x="6605960" y="1864742"/>
            <a:ext cx="190492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Где встречается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605960" y="2227957"/>
            <a:ext cx="1904926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Газеты, телевидение, интернет-СМИ, политические речи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6464201" y="3191917"/>
            <a:ext cx="2188443" cy="1327175"/>
          </a:xfrm>
          <a:prstGeom prst="roundRect">
            <a:avLst>
              <a:gd name="adj" fmla="val 1602"/>
            </a:avLst>
          </a:prstGeom>
          <a:solidFill>
            <a:srgbClr val="EEE8DD"/>
          </a:solidFill>
          <a:ln/>
        </p:spPr>
      </p:sp>
      <p:sp>
        <p:nvSpPr>
          <p:cNvPr id="10" name="Text 7"/>
          <p:cNvSpPr/>
          <p:nvPr/>
        </p:nvSpPr>
        <p:spPr>
          <a:xfrm>
            <a:off x="6605960" y="3333676"/>
            <a:ext cx="190492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Двойная функция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6605960" y="3696891"/>
            <a:ext cx="1904926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Сообщение факта + воздействие на позицию читателя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89855"/>
            <a:ext cx="8151763" cy="7890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Цель публицистики: не просто сказать, а </a:t>
            </a:r>
            <a:pPr algn="l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D3C5B6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сдвинуть позицию</a:t>
            </a:r>
            <a:endParaRPr lang="en-US" sz="2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78100" y="1403821"/>
            <a:ext cx="4787801" cy="284157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510481" y="3586277"/>
            <a:ext cx="1190138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Побуждать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4010581" y="3586277"/>
            <a:ext cx="1190138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Убеждать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2486226" y="3471645"/>
            <a:ext cx="1190138" cy="4585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Информировать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96119" y="4371901"/>
            <a:ext cx="8151763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Факты — это лишь основа. Настоящая сила публицистики — в том, чтобы через логику и эмоцию побудить читателя к оценке, выводу или поступку.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EE8D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842" y="106263"/>
            <a:ext cx="3287316" cy="49309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938957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Главные «лица» публицистического стиля</a:t>
            </a:r>
            <a:endParaRPr lang="en-US" sz="27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5119" y="2037531"/>
            <a:ext cx="354360" cy="35436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456658" y="2037531"/>
            <a:ext cx="419122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Актуальность и оперативность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4456658" y="2344043"/>
            <a:ext cx="41912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Реакция на события здесь и сейчас, злободневность темы</a:t>
            </a:r>
            <a:endParaRPr lang="en-US" sz="11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2854375"/>
            <a:ext cx="354360" cy="35436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456658" y="2854375"/>
            <a:ext cx="419122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Экспрессивность и эмоциональность</a:t>
            </a:r>
            <a:endParaRPr lang="en-US" sz="1350" dirty="0"/>
          </a:p>
        </p:txBody>
      </p:sp>
      <p:sp>
        <p:nvSpPr>
          <p:cNvPr id="10" name="Text 5"/>
          <p:cNvSpPr/>
          <p:nvPr/>
        </p:nvSpPr>
        <p:spPr>
          <a:xfrm>
            <a:off x="4456658" y="3160886"/>
            <a:ext cx="41912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Яркие образы, сильные слова, «призывной пафос»</a:t>
            </a:r>
            <a:endParaRPr lang="en-US" sz="11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5119" y="3671218"/>
            <a:ext cx="354360" cy="35436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4456658" y="3671218"/>
            <a:ext cx="419122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Чёткость и доступность</a:t>
            </a:r>
            <a:endParaRPr lang="en-US" sz="1350" dirty="0"/>
          </a:p>
        </p:txBody>
      </p:sp>
      <p:sp>
        <p:nvSpPr>
          <p:cNvPr id="13" name="Text 7"/>
          <p:cNvSpPr/>
          <p:nvPr/>
        </p:nvSpPr>
        <p:spPr>
          <a:xfrm>
            <a:off x="4456658" y="3977729"/>
            <a:ext cx="41912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Логичная структура, понятная широкой аудитории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86879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Языковые приёмы: как </a:t>
            </a:r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D3C5B6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звучит</a:t>
            </a:r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 публицистика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784226"/>
            <a:ext cx="390294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Лексика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496119" y="2147441"/>
            <a:ext cx="3902943" cy="1233190"/>
          </a:xfrm>
          <a:prstGeom prst="rect">
            <a:avLst/>
          </a:prstGeom>
          <a:noFill/>
          <a:ln/>
        </p:spPr>
        <p:txBody>
          <a:bodyPr wrap="square" lIns="0" tIns="56707" rIns="0" bIns="0" rtlCol="0" anchor="t">
            <a:normAutofit/>
          </a:bodyPr>
          <a:lstStyle/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Общественно-политическая лексика: </a:t>
            </a:r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гражданин, демократия, ответственность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Совмещение книжных и разговорных слов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Оценочные слова: </a:t>
            </a:r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позорный, блестящий, судьбоносный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749701" y="1784226"/>
            <a:ext cx="390294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Риторические приёмы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4749701" y="2147441"/>
            <a:ext cx="3902943" cy="1006376"/>
          </a:xfrm>
          <a:prstGeom prst="rect">
            <a:avLst/>
          </a:prstGeom>
          <a:noFill/>
          <a:ln/>
        </p:spPr>
        <p:txBody>
          <a:bodyPr wrap="square" lIns="0" tIns="56707" rIns="0" bIns="0" rtlCol="0" anchor="t">
            <a:normAutofit/>
          </a:bodyPr>
          <a:lstStyle/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Обращения:</a:t>
            </a:r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«Друзья! Граждане России!»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Восклицания:</a:t>
            </a:r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«Это недопустимо!»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Риторические вопросы:</a:t>
            </a:r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«Доколе мы будем молчать?»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96119" y="3589660"/>
            <a:ext cx="8151763" cy="566961"/>
          </a:xfrm>
          <a:prstGeom prst="roundRect">
            <a:avLst>
              <a:gd name="adj" fmla="val 3751"/>
            </a:avLst>
          </a:prstGeom>
          <a:solidFill>
            <a:srgbClr val="ECE6DF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877" y="3790429"/>
            <a:ext cx="177180" cy="141759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56816" y="3766840"/>
            <a:ext cx="800650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Сочетание книжного и разговорного — ключевой секрет убедительности публицистики.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48878"/>
            <a:ext cx="8151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Синтаксис публицистики: коротко, аргументно, </a:t>
            </a:r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D3C5B6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цепко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1874044"/>
            <a:ext cx="1631305" cy="249398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33127" y="2034853"/>
            <a:ext cx="123348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Заголовки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733127" y="2398068"/>
            <a:ext cx="1233488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Неполные и эллиптические конструкции: «Опять ложь?», «Кто виноват»</a:t>
            </a:r>
            <a:endParaRPr lang="en-US" sz="11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69182" y="1874044"/>
            <a:ext cx="1631379" cy="249398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506191" y="2034853"/>
            <a:ext cx="1233562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Новостные абзацы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2506191" y="2619524"/>
            <a:ext cx="1233562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1–3 коротких предложения. Минимум тяжёлых придаточных — логика держится на структуре</a:t>
            </a:r>
            <a:endParaRPr lang="en-US" sz="11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42321" y="1874044"/>
            <a:ext cx="1631379" cy="249398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279329" y="2034853"/>
            <a:ext cx="1233562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Публичная речь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4279329" y="2619524"/>
            <a:ext cx="1233562" cy="13608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Риторические вопросы, повторы, анафоры — для усиления воздействия</a:t>
            </a:r>
            <a:endParaRPr lang="en-US" sz="11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24339" y="1806922"/>
            <a:ext cx="2628230" cy="262823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EE8D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726" y="104552"/>
            <a:ext cx="3289548" cy="493432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503783"/>
            <a:ext cx="4722763" cy="13081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Разговорный стиль: «как вживую», но без потери смысла</a:t>
            </a:r>
            <a:endParaRPr lang="en-US" sz="2700" dirty="0"/>
          </a:p>
        </p:txBody>
      </p:sp>
      <p:sp>
        <p:nvSpPr>
          <p:cNvPr id="5" name="Shape 2"/>
          <p:cNvSpPr/>
          <p:nvPr/>
        </p:nvSpPr>
        <p:spPr>
          <a:xfrm>
            <a:off x="3925119" y="2018035"/>
            <a:ext cx="2292697" cy="1461864"/>
          </a:xfrm>
          <a:prstGeom prst="roundRect">
            <a:avLst>
              <a:gd name="adj" fmla="val 1432"/>
            </a:avLst>
          </a:prstGeom>
          <a:solidFill>
            <a:srgbClr val="EEE8DD"/>
          </a:solidFill>
          <a:ln/>
        </p:spPr>
      </p:sp>
      <p:sp>
        <p:nvSpPr>
          <p:cNvPr id="6" name="Text 3"/>
          <p:cNvSpPr/>
          <p:nvPr/>
        </p:nvSpPr>
        <p:spPr>
          <a:xfrm>
            <a:off x="4064645" y="2157561"/>
            <a:ext cx="2013645" cy="4360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Простые короткие фразы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4064645" y="2676004"/>
            <a:ext cx="2013645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«Пойдём? — Ну да, давай». Без сложных синтаксических конструкций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6355184" y="2018035"/>
            <a:ext cx="2292697" cy="1461864"/>
          </a:xfrm>
          <a:prstGeom prst="roundRect">
            <a:avLst>
              <a:gd name="adj" fmla="val 1432"/>
            </a:avLst>
          </a:prstGeom>
          <a:solidFill>
            <a:srgbClr val="EEE8DD"/>
          </a:solidFill>
          <a:ln/>
        </p:spPr>
      </p:sp>
      <p:sp>
        <p:nvSpPr>
          <p:cNvPr id="9" name="Text 6"/>
          <p:cNvSpPr/>
          <p:nvPr/>
        </p:nvSpPr>
        <p:spPr>
          <a:xfrm>
            <a:off x="6494711" y="2157561"/>
            <a:ext cx="2013645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Диалогичность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6494711" y="2457971"/>
            <a:ext cx="2013645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Вопрос — ответ, реплика — реакция. Речь строится как живой обмен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3925119" y="3617268"/>
            <a:ext cx="4722763" cy="1022375"/>
          </a:xfrm>
          <a:prstGeom prst="roundRect">
            <a:avLst>
              <a:gd name="adj" fmla="val 2047"/>
            </a:avLst>
          </a:prstGeom>
          <a:solidFill>
            <a:srgbClr val="EEE8DD"/>
          </a:solidFill>
          <a:ln/>
        </p:spPr>
      </p:sp>
      <p:sp>
        <p:nvSpPr>
          <p:cNvPr id="12" name="Text 9"/>
          <p:cNvSpPr/>
          <p:nvPr/>
        </p:nvSpPr>
        <p:spPr>
          <a:xfrm>
            <a:off x="4064645" y="3756794"/>
            <a:ext cx="4443710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Эллипсисы и «подпорки»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4064645" y="4057204"/>
            <a:ext cx="4443710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«Слушай, ну это... понятно же». Пропуск очевидного, слова-заполнители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39205"/>
            <a:ext cx="8151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Смешение: когда публицистика берёт </a:t>
            </a:r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D3C5B6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разговорность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394022" y="2237780"/>
            <a:ext cx="4107135" cy="1766441"/>
          </a:xfrm>
          <a:prstGeom prst="roundRect">
            <a:avLst>
              <a:gd name="adj" fmla="val 1204"/>
            </a:avLst>
          </a:prstGeom>
          <a:solidFill>
            <a:srgbClr val="D3C5B6"/>
          </a:solidFill>
          <a:ln/>
        </p:spPr>
      </p:sp>
      <p:sp>
        <p:nvSpPr>
          <p:cNvPr id="4" name="Text 2"/>
          <p:cNvSpPr/>
          <p:nvPr/>
        </p:nvSpPr>
        <p:spPr>
          <a:xfrm>
            <a:off x="535781" y="2379538"/>
            <a:ext cx="382361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Зачем смешивать?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35781" y="2742754"/>
            <a:ext cx="3823618" cy="1034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Разговорные элементы делают публицистику </a:t>
            </a:r>
            <a:pPr algn="l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b="1" dirty="0">
                <a:solidFill>
                  <a:srgbClr val="000000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живой и близкой</a:t>
            </a:r>
            <a:pPr algn="l" indent="0" marL="0">
              <a:lnSpc>
                <a:spcPct val="133000"/>
              </a:lnSpc>
              <a:spcAft>
                <a:spcPts val="1000"/>
              </a:spcAft>
              <a:buNone/>
            </a:pPr>
            <a:r>
              <a:rPr lang="en-US" sz="11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читатель чувствует, что с ним говорят, а не вещают сверху.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Эффект: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«публично, но человечески»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749701" y="2379538"/>
            <a:ext cx="390294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Как это работает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4749701" y="2742754"/>
            <a:ext cx="3902943" cy="779562"/>
          </a:xfrm>
          <a:prstGeom prst="rect">
            <a:avLst/>
          </a:prstGeom>
          <a:noFill/>
          <a:ln/>
        </p:spPr>
        <p:txBody>
          <a:bodyPr wrap="square" lIns="0" tIns="56707" rIns="0" bIns="0" rtlCol="0" anchor="t">
            <a:normAutofit/>
          </a:bodyPr>
          <a:lstStyle/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Книжный пласт даёт логику и авторитет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Разговорный — эмоцию и контакт</a:t>
            </a:r>
            <a:endParaRPr lang="en-US" sz="1100" dirty="0"/>
          </a:p>
          <a:p>
            <a:pPr algn="l" marL="223520" indent="-223520">
              <a:lnSpc>
                <a:spcPct val="133000"/>
              </a:lnSpc>
              <a:buSzPct val="100000"/>
              <a:buChar char="•"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Призыв и аргумент остаются, а тон смягчается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4749701" y="3649861"/>
            <a:ext cx="436014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«Ну скажите честно — разве это справедливо?»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71934"/>
            <a:ext cx="8151763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Готовые примеры из русской публицистики</a:t>
            </a:r>
            <a:endParaRPr lang="en-US" sz="26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151781"/>
            <a:ext cx="3995365" cy="246928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749799"/>
            <a:ext cx="3995365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А.И. Солженицын — «Жить не по лжи»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496119" y="4038154"/>
            <a:ext cx="3995365" cy="6333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Прямое обращение к совести читателя. Призыв к </a:t>
            </a:r>
            <a:pPr algn="l" indent="0" marL="0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личной ответственности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: не участвовать во лжи, даже в малом. Риторика — личная, исповедальная, требовательная.</a:t>
            </a:r>
            <a:endParaRPr lang="en-US" sz="10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2442" y="1151781"/>
            <a:ext cx="3995440" cy="246935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652442" y="3749873"/>
            <a:ext cx="3995440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Ф.А. Абрамов — публицистические статьи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4652442" y="4038228"/>
            <a:ext cx="3995440" cy="6333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Требовательный тон к гражданской активности. Осуждение пассивности и позиции </a:t>
            </a:r>
            <a:pPr algn="l" indent="0" marL="0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«мы ничего не решаем»</a:t>
            </a:r>
            <a:pPr algn="l" indent="0" marL="0">
              <a:lnSpc>
                <a:spcPct val="130000"/>
              </a:lnSpc>
              <a:buNone/>
            </a:pPr>
            <a:r>
              <a:rPr lang="en-US" sz="10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 Призыв быть хозяином, а не сторонним наблюдателем.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2026-08-18T13:54:12Z</dcterms:created>
  <dcterms:modified xsi:type="dcterms:W3CDTF">2026-08-18T13:54:12Z</dcterms:modified>
</cp:coreProperties>
</file>