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Platypi Light"/>
      <p:regular r:id="rId201314"/>
    </p:embeddedFont>
    <p:embeddedFont>
      <p:font typeface="Platypi"/>
      <p:regular r:id="rId201315"/>
    </p:embeddedFont>
    <p:embeddedFont>
      <p:font typeface="Platypi Medium"/>
      <p:regular r:id="rId201316"/>
    </p:embeddedFont>
    <p:embeddedFont>
      <p:font typeface="Platypi SemiBold"/>
      <p:regular r:id="rId201317"/>
    </p:embeddedFont>
    <p:embeddedFont>
      <p:font typeface="Platypi Bold"/>
      <p:regular r:id="rId201318"/>
    </p:embeddedFont>
    <p:embeddedFont>
      <p:font typeface="Platypi ExtraBold"/>
      <p:regular r:id="rId201319"/>
    </p:embeddedFont>
    <p:embeddedFont>
      <p:font typeface="Source Serif 4 ExtraLight"/>
      <p:regular r:id="rId201320"/>
    </p:embeddedFont>
    <p:embeddedFont>
      <p:font typeface="Source Serif 4 Light"/>
      <p:regular r:id="rId201321"/>
    </p:embeddedFont>
    <p:embeddedFont>
      <p:font typeface="Source Serif 4"/>
      <p:regular r:id="rId201322"/>
    </p:embeddedFont>
    <p:embeddedFont>
      <p:font typeface="Source Serif 4 Medium"/>
      <p:regular r:id="rId201323"/>
    </p:embeddedFont>
    <p:embeddedFont>
      <p:font typeface="Source Serif 4 SemiBold"/>
      <p:regular r:id="rId201324"/>
    </p:embeddedFont>
    <p:embeddedFont>
      <p:font typeface="Source Serif 4 Bold"/>
      <p:regular r:id="rId201325"/>
    </p:embeddedFont>
    <p:embeddedFont>
      <p:font typeface="Source Serif 4 ExtraBold"/>
      <p:regular r:id="rId201326"/>
    </p:embeddedFont>
    <p:embeddedFont>
      <p:font typeface="Source Serif 4 Black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3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image" Target="../media/image-4-2.png"/><Relationship Id="rId9" Type="http://schemas.openxmlformats.org/officeDocument/2006/relationships/image" Target="../media/image-4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image" Target="../media/image-3-1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559644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Слог: Фундамент русского слова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52077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Погружаемся в мир звуков и слогов — узнаем, как устроено слово изнутри, и научимся легко делить слова на части.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3057227"/>
            <a:ext cx="1426369" cy="188565"/>
          </a:xfrm>
          <a:prstGeom prst="roundRect">
            <a:avLst>
              <a:gd name="adj" fmla="val 7894"/>
            </a:avLst>
          </a:prstGeom>
          <a:solidFill>
            <a:srgbClr val="F3E3D8"/>
          </a:solidFill>
          <a:ln/>
        </p:spPr>
      </p:sp>
      <p:sp>
        <p:nvSpPr>
          <p:cNvPr id="7" name="Text 4"/>
          <p:cNvSpPr/>
          <p:nvPr/>
        </p:nvSpPr>
        <p:spPr>
          <a:xfrm>
            <a:off x="3999533" y="3094434"/>
            <a:ext cx="1734741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5 КЛАСС · РУССКИЙ ЯЗЫК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3925119" y="3385319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49920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Что такое слог?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123504"/>
            <a:ext cx="4722763" cy="114017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20530" y="1261765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120530" y="1530028"/>
            <a:ext cx="43890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Слог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минимальная единица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, которая произносится одним выдыхательным толчком воздуха. Именно поэтому слоги так легко «отстукать» рукой по столу.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387650"/>
            <a:ext cx="4722763" cy="114017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20530" y="2525911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Золотое правило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4120530" y="2794174"/>
            <a:ext cx="43890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Сколько 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гласных звуков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столько и слогов. Это правило работает без исключений и является главным инструментом при делении слов.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651796"/>
            <a:ext cx="4722763" cy="94171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120530" y="3790057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Душа слога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4120530" y="4058320"/>
            <a:ext cx="43890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Гласный звук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сердце любого слога. Без гласного слог существовать не может: он даёт звучность и длину каждой части слова.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7417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Анатомия слога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09750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Слоги делятся на два главных типа в зависимости от того, каким звуком они заканчиваются.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147739"/>
            <a:ext cx="8151763" cy="1186011"/>
          </a:xfrm>
          <a:prstGeom prst="roundRect">
            <a:avLst>
              <a:gd name="adj" fmla="val 1569"/>
            </a:avLst>
          </a:prstGeom>
          <a:solidFill>
            <a:srgbClr val="F9F7F7"/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147739"/>
            <a:ext cx="4075881" cy="1186011"/>
          </a:xfrm>
          <a:prstGeom prst="rect">
            <a:avLst/>
          </a:prstGeom>
          <a:solidFill>
            <a:srgbClr val="F9F7F7"/>
          </a:solidFill>
          <a:ln/>
        </p:spPr>
      </p:sp>
      <p:sp>
        <p:nvSpPr>
          <p:cNvPr id="6" name="Text 4"/>
          <p:cNvSpPr/>
          <p:nvPr/>
        </p:nvSpPr>
        <p:spPr>
          <a:xfrm>
            <a:off x="620092" y="2271713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Открытый слог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0092" y="2539975"/>
            <a:ext cx="3827934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Оканчивается на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гласный звук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 Такой слог как бы «открыт» — звук свободно тянется вперёд.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Примеры: во-да, стра-на, мо-ре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0" y="2147739"/>
            <a:ext cx="4075881" cy="1186011"/>
          </a:xfrm>
          <a:prstGeom prst="rect">
            <a:avLst/>
          </a:prstGeom>
          <a:solidFill>
            <a:srgbClr val="F9F7F7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2147739"/>
            <a:ext cx="14288" cy="1186011"/>
          </a:xfrm>
          <a:prstGeom prst="roundRect">
            <a:avLst>
              <a:gd name="adj" fmla="val 130228"/>
            </a:avLst>
          </a:prstGeom>
          <a:solidFill>
            <a:srgbClr val="D8D4D4"/>
          </a:solidFill>
          <a:ln/>
        </p:spPr>
      </p:sp>
      <p:sp>
        <p:nvSpPr>
          <p:cNvPr id="10" name="Text 8"/>
          <p:cNvSpPr/>
          <p:nvPr/>
        </p:nvSpPr>
        <p:spPr>
          <a:xfrm>
            <a:off x="4695974" y="2271713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Закрытый слог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5974" y="2539975"/>
            <a:ext cx="3827934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Оканчивается на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согласный звук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 Слог как будто «закрывается» согласным, обрывая звучание.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Примеры: сон, лай-нер, бал-кон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3473276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F3E3D8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653061"/>
            <a:ext cx="155004" cy="12397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99071" y="3628206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Согласные звуки называют «неслоговыми»: они всегда стремятся «прилепиться» к ближайшему гласному звуку.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248" y="81335"/>
            <a:ext cx="3320504" cy="49807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76982"/>
            <a:ext cx="4722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Слоги разной длины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3925119" y="858589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Слова в русском языке бывают самыми разными по количеству слогов — от коротких, односложных, до длинных, многосложных.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291010"/>
            <a:ext cx="4722763" cy="79764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75063" y="1588071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468490" y="1413793"/>
            <a:ext cx="405660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Односложные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4468490" y="1640235"/>
            <a:ext cx="4056608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Всего один гласный звук — один слог.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я, май, стол, дом, лес</a:t>
            </a:r>
            <a:endParaRPr lang="en-US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183606"/>
            <a:ext cx="4722763" cy="7976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075063" y="2480667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4468490" y="2306389"/>
            <a:ext cx="405660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Двусложные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4468490" y="2532831"/>
            <a:ext cx="4056608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Два гласных — два слога.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ки-но, тет-радь, ре-ка</a:t>
            </a:r>
            <a:endParaRPr lang="en-US" sz="8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076203"/>
            <a:ext cx="4722763" cy="79764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075063" y="3373264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4468490" y="3198986"/>
            <a:ext cx="405660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Трёхсложные</a:t>
            </a:r>
            <a:endParaRPr lang="en-US" sz="1050" dirty="0"/>
          </a:p>
        </p:txBody>
      </p:sp>
      <p:sp>
        <p:nvSpPr>
          <p:cNvPr id="17" name="Text 11"/>
          <p:cNvSpPr/>
          <p:nvPr/>
        </p:nvSpPr>
        <p:spPr>
          <a:xfrm>
            <a:off x="4468490" y="3425428"/>
            <a:ext cx="4056608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Три гласных — три слога.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со-ба-ка, ма-лень-кий</a:t>
            </a:r>
            <a:endParaRPr lang="en-US" sz="8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25119" y="3968800"/>
            <a:ext cx="4722763" cy="79764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075063" y="4265861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4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4468490" y="4091583"/>
            <a:ext cx="4056608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Многосложные</a:t>
            </a:r>
            <a:endParaRPr lang="en-US" sz="1050" dirty="0"/>
          </a:p>
        </p:txBody>
      </p:sp>
      <p:sp>
        <p:nvSpPr>
          <p:cNvPr id="21" name="Text 14"/>
          <p:cNvSpPr/>
          <p:nvPr/>
        </p:nvSpPr>
        <p:spPr>
          <a:xfrm>
            <a:off x="4468490" y="4318025"/>
            <a:ext cx="4056608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Четыре и более слогов.</a:t>
            </a:r>
            <a:endParaRPr lang="en-US" sz="8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че-ре-па-ха, ква-ли-фи-ка-ци-я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3336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Секреты переноса слов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068934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Деление на слоги лежит в основе правил переноса. Однако есть важные особенности, которые нужно знать.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406923"/>
            <a:ext cx="279053" cy="279053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5" name="Text 3"/>
          <p:cNvSpPr/>
          <p:nvPr/>
        </p:nvSpPr>
        <p:spPr>
          <a:xfrm>
            <a:off x="542627" y="24301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2449562"/>
            <a:ext cx="2210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Основное правило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2717825"/>
            <a:ext cx="221084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В середине слова слог обычно заканчивается на гласный, а все последующие согласные переходят к следующему слогу: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но-чник, ди-ктор, ша-пка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64991" y="2406923"/>
            <a:ext cx="279053" cy="279053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9" name="Text 7"/>
          <p:cNvSpPr/>
          <p:nvPr/>
        </p:nvSpPr>
        <p:spPr>
          <a:xfrm>
            <a:off x="3311500" y="24301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668018" y="2449562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Двойные согласные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68018" y="2717825"/>
            <a:ext cx="22109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Два одинаковых согласных подряд всегда делятся между слогами: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да-нный → дан-ный, ван-на, кас-са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3939" y="2406923"/>
            <a:ext cx="279053" cy="279053"/>
          </a:xfrm>
          <a:prstGeom prst="roundRect">
            <a:avLst>
              <a:gd name="adj" fmla="val 6668"/>
            </a:avLst>
          </a:prstGeom>
          <a:solidFill>
            <a:srgbClr val="F9F7F7"/>
          </a:solidFill>
          <a:ln/>
        </p:spPr>
      </p:sp>
      <p:sp>
        <p:nvSpPr>
          <p:cNvPr id="13" name="Text 11"/>
          <p:cNvSpPr/>
          <p:nvPr/>
        </p:nvSpPr>
        <p:spPr>
          <a:xfrm>
            <a:off x="6080447" y="24301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36965" y="2449562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Формы на -тся / -ться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36965" y="2717825"/>
            <a:ext cx="221091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Эти сочетания при делении на слоги не разрываются: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ви-ться, жмё-тся, ку-са-ться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буквы тс/ть идут вместе.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9248" y="81335"/>
            <a:ext cx="3320504" cy="49807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42081"/>
            <a:ext cx="4722763" cy="678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Практика: Развитие слогового анализа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496119" y="1162869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Закрепить навык можно через разнообразные упражнения — от сборки слов до поиска «лишних» примеров.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595289"/>
            <a:ext cx="271314" cy="2713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6119" y="1985293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Слоговой синтез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96119" y="2211735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Соберите слово из слоговых «пазлов»: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са, ли, за, ко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→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ли-са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и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ко-за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 Тренирует умение объединять части в целое.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727275"/>
            <a:ext cx="271314" cy="27131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3117279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Слоговой анализ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96119" y="3343721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Посчитайте слоги в словах: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би-ле-ты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(3),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ра-бо-та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(3),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школа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(2). Это базовый навык грамотного письма.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859262"/>
            <a:ext cx="271314" cy="27131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96119" y="4249266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Найди лишнее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496119" y="4475708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Из группы слов найдите то, в котором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другое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количество гласных звуков: тренирует внимание и фонетический слух.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6822" y="990526"/>
            <a:ext cx="4103191" cy="3162374"/>
          </a:xfrm>
          <a:prstGeom prst="roundRect">
            <a:avLst>
              <a:gd name="adj" fmla="val 588"/>
            </a:avLst>
          </a:prstGeom>
          <a:solidFill>
            <a:srgbClr val="3E2513"/>
          </a:solidFill>
          <a:ln/>
        </p:spPr>
      </p:sp>
      <p:sp>
        <p:nvSpPr>
          <p:cNvPr id="3" name="Text 1"/>
          <p:cNvSpPr/>
          <p:nvPr/>
        </p:nvSpPr>
        <p:spPr>
          <a:xfrm>
            <a:off x="530796" y="1114499"/>
            <a:ext cx="385524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Слог и ударение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30796" y="1626022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Неразлучная пара русского языка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30796" y="1964010"/>
            <a:ext cx="1865635" cy="1161157"/>
          </a:xfrm>
          <a:prstGeom prst="roundRect">
            <a:avLst>
              <a:gd name="adj" fmla="val 1602"/>
            </a:avLst>
          </a:prstGeom>
          <a:solidFill>
            <a:srgbClr val="988A81"/>
          </a:solidFill>
          <a:ln/>
        </p:spPr>
      </p:sp>
      <p:sp>
        <p:nvSpPr>
          <p:cNvPr id="6" name="Text 4"/>
          <p:cNvSpPr/>
          <p:nvPr/>
        </p:nvSpPr>
        <p:spPr>
          <a:xfrm>
            <a:off x="654769" y="2087984"/>
            <a:ext cx="16176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Силовое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54769" y="2405807"/>
            <a:ext cx="161768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Ударный слог произносится с большей силой и длительностью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520404" y="1964010"/>
            <a:ext cx="1865635" cy="1161157"/>
          </a:xfrm>
          <a:prstGeom prst="roundRect">
            <a:avLst>
              <a:gd name="adj" fmla="val 1602"/>
            </a:avLst>
          </a:prstGeom>
          <a:solidFill>
            <a:srgbClr val="988A81"/>
          </a:solidFill>
          <a:ln/>
        </p:spPr>
      </p:sp>
      <p:sp>
        <p:nvSpPr>
          <p:cNvPr id="9" name="Text 7"/>
          <p:cNvSpPr/>
          <p:nvPr/>
        </p:nvSpPr>
        <p:spPr>
          <a:xfrm>
            <a:off x="2644378" y="2087984"/>
            <a:ext cx="161768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Разноместное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644378" y="2405807"/>
            <a:ext cx="161768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Ударение может падать на любой слог слова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796" y="3249141"/>
            <a:ext cx="3855244" cy="764232"/>
          </a:xfrm>
          <a:prstGeom prst="roundRect">
            <a:avLst>
              <a:gd name="adj" fmla="val 2435"/>
            </a:avLst>
          </a:prstGeom>
          <a:solidFill>
            <a:srgbClr val="988A81"/>
          </a:solidFill>
          <a:ln/>
        </p:spPr>
      </p:sp>
      <p:sp>
        <p:nvSpPr>
          <p:cNvPr id="12" name="Text 10"/>
          <p:cNvSpPr/>
          <p:nvPr/>
        </p:nvSpPr>
        <p:spPr>
          <a:xfrm>
            <a:off x="654769" y="3373115"/>
            <a:ext cx="360729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Подвижное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54769" y="3690938"/>
            <a:ext cx="360729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Может перемещаться при изменении формы слова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728046" y="111449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Смыслоразличительная роль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28046" y="1432322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Ударение в русском языке способно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менять значение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. Одно и то же слово, произнесённое с разным ударением, означает совершенно разные вещи: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28046" y="2167235"/>
            <a:ext cx="14288" cy="818629"/>
          </a:xfrm>
          <a:prstGeom prst="roundRect">
            <a:avLst>
              <a:gd name="adj" fmla="val 59998"/>
            </a:avLst>
          </a:prstGeom>
          <a:solidFill>
            <a:srgbClr val="3E2513"/>
          </a:solidFill>
          <a:ln/>
        </p:spPr>
      </p:sp>
      <p:sp>
        <p:nvSpPr>
          <p:cNvPr id="17" name="Text 15"/>
          <p:cNvSpPr/>
          <p:nvPr/>
        </p:nvSpPr>
        <p:spPr>
          <a:xfrm>
            <a:off x="4914081" y="2278856"/>
            <a:ext cx="373856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во́лны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форма слова «волна» (именительный падеж, мн. ч.)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волны́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— форма слова «волна» (родительный падеж, ед. ч.)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728046" y="3125391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Также: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за́мок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(крепость)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замо́к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(устройство для запирания). Именно поэтому правильная постановка ударения так важна!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F7F7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22908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Итоги: Почему слоги важны?</a:t>
            </a:r>
            <a:endParaRPr lang="en-US" sz="2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27" y="1100286"/>
            <a:ext cx="186035" cy="1860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99145" y="1096491"/>
            <a:ext cx="43197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Строительный кирпичик речи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899145" y="1364754"/>
            <a:ext cx="431973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Слог — это мельчайшая произносительная единица. Из слогов складываются слова, из слов — предложения, из предложений — наша речь.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627" y="2211958"/>
            <a:ext cx="186035" cy="18603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99145" y="2208163"/>
            <a:ext cx="43197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Основа грамотного письма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899145" y="2476426"/>
            <a:ext cx="431973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Умение делить слова на слоги помогает правильно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переносить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и грамотно расставлять знаки препинания.</a:t>
            </a:r>
            <a:endParaRPr lang="en-US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2627" y="3125167"/>
            <a:ext cx="186035" cy="18603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99145" y="3121372"/>
            <a:ext cx="43197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Ключ к устройству слова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899145" y="3389635"/>
            <a:ext cx="431973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Теперь вы знаете, как устроено слово изнутри: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04C49"/>
                </a:solidFill>
                <a:latin typeface="Source Serif 4 Bold" pitchFamily="34" charset="0"/>
                <a:ea typeface="Source Serif 4 Bold" pitchFamily="34" charset="-122"/>
                <a:cs typeface="Source Serif 4 Bold" pitchFamily="34" charset="-120"/>
              </a:rPr>
              <a:t>от буквы → к слогу → к слову → к предложению!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 Это фундамент всей фонетики.</a:t>
            </a:r>
            <a:endParaRPr lang="en-US" sz="950" dirty="0"/>
          </a:p>
        </p:txBody>
      </p:sp>
      <p:sp>
        <p:nvSpPr>
          <p:cNvPr id="14" name="Shape 8"/>
          <p:cNvSpPr/>
          <p:nvPr/>
        </p:nvSpPr>
        <p:spPr>
          <a:xfrm>
            <a:off x="496119" y="3926086"/>
            <a:ext cx="4722763" cy="694432"/>
          </a:xfrm>
          <a:prstGeom prst="roundRect">
            <a:avLst>
              <a:gd name="adj" fmla="val 2679"/>
            </a:avLst>
          </a:prstGeom>
          <a:solidFill>
            <a:srgbClr val="F3E3D8"/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092" y="4105870"/>
            <a:ext cx="155004" cy="12397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99071" y="4081016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Source Serif 4" pitchFamily="34" charset="0"/>
                <a:ea typeface="Source Serif 4" pitchFamily="34" charset="-122"/>
                <a:cs typeface="Source Serif 4" pitchFamily="34" charset="-120"/>
              </a:rPr>
              <a:t>Слог — это не просто тема урока. Это инструмент, который будет помогать вам писать и говорить грамотно всю жизнь.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2026-07-23T20:05:10Z</dcterms:created>
  <dcterms:modified xsi:type="dcterms:W3CDTF">2026-07-23T20:05:10Z</dcterms:modified>
</cp:coreProperties>
</file>