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9144000" cy="5143500"/>
  <p:notesSz cx="5143500" cy="9144000"/>
  <p:embeddedFontLst>
    <p:embeddedFont>
      <p:font typeface="Inter Medium"/>
      <p:regular r:id="rId201314"/>
    </p:embeddedFont>
    <p:embeddedFont>
      <p:font typeface="Inter Light"/>
      <p:regular r:id="rId201315"/>
    </p:embeddedFont>
    <p:embeddedFont>
      <p:font typeface="Inter Thin"/>
      <p:regular r:id="rId201316"/>
    </p:embeddedFont>
    <p:embeddedFont>
      <p:font typeface="Inter ExtraLight"/>
      <p:regular r:id="rId201317"/>
    </p:embeddedFont>
    <p:embeddedFont>
      <p:font typeface="Inter SemiBold"/>
      <p:regular r:id="rId201318"/>
    </p:embeddedFont>
    <p:embeddedFont>
      <p:font typeface="Inter Bold"/>
      <p:regular r:id="rId201319"/>
    </p:embeddedFont>
    <p:embeddedFont>
      <p:font typeface="Inter ExtraBold"/>
      <p:regular r:id="rId201320"/>
    </p:embeddedFont>
    <p:embeddedFont>
      <p:font typeface="Inter"/>
      <p:regular r:id="rId201321"/>
    </p:embeddedFont>
    <p:embeddedFont>
      <p:font typeface="Inter Black"/>
      <p:regular r:id="rId201322"/>
    </p:embeddedFont>
    <p:embeddedFont>
      <p:font typeface="Petrona Thin"/>
      <p:regular r:id="rId201323"/>
    </p:embeddedFont>
    <p:embeddedFont>
      <p:font typeface="Petrona ExtraLight"/>
      <p:regular r:id="rId201324"/>
    </p:embeddedFont>
    <p:embeddedFont>
      <p:font typeface="Petrona Light"/>
      <p:regular r:id="rId201325"/>
    </p:embeddedFont>
    <p:embeddedFont>
      <p:font typeface="Petrona"/>
      <p:regular r:id="rId201326"/>
    </p:embeddedFont>
    <p:embeddedFont>
      <p:font typeface="Petrona Medium"/>
      <p:regular r:id="rId201327"/>
    </p:embeddedFont>
    <p:embeddedFont>
      <p:font typeface="Petrona SemiBold"/>
      <p:regular r:id="rId201328"/>
    </p:embeddedFont>
    <p:embeddedFont>
      <p:font typeface="Petrona Bold"/>
      <p:regular r:id="rId201329"/>
    </p:embeddedFont>
    <p:embeddedFont>
      <p:font typeface="Petrona ExtraBold"/>
      <p:regular r:id="rId201330"/>
    </p:embeddedFont>
    <p:embeddedFont>
      <p:font typeface="Petrona Black"/>
      <p:regular r:id="rId201331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Relationship Id="rId201326" Target="fonts/201326.fntdata" Type="http://schemas.openxmlformats.org/officeDocument/2006/relationships/font"/><Relationship Id="rId201327" Target="fonts/201327.fntdata" Type="http://schemas.openxmlformats.org/officeDocument/2006/relationships/font"/><Relationship Id="rId201328" Target="fonts/201328.fntdata" Type="http://schemas.openxmlformats.org/officeDocument/2006/relationships/font"/><Relationship Id="rId201329" Target="fonts/201329.fntdata" Type="http://schemas.openxmlformats.org/officeDocument/2006/relationships/font"/><Relationship Id="rId201330" Target="fonts/201330.fntdata" Type="http://schemas.openxmlformats.org/officeDocument/2006/relationships/font"/><Relationship Id="rId201331" Target="fonts/201331.fntdata" Type="http://schemas.openxmlformats.org/officeDocument/2006/relationships/font"/><Relationship Id="rId201332" Target="fonts/201332.fntdata" Type="http://schemas.openxmlformats.org/officeDocument/2006/relationships/font"/><Relationship Id="rId201333" Target="fonts/201333.fntdata" Type="http://schemas.openxmlformats.org/officeDocument/2006/relationships/font"/><Relationship Id="rId201334" Target="fonts/201334.fntdata" Type="http://schemas.openxmlformats.org/officeDocument/2006/relationships/font"/><Relationship Id="rId201335" Target="fonts/201335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2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DFAF7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svg"/><Relationship Id="rId4" Type="http://schemas.openxmlformats.org/officeDocument/2006/relationships/image" Target="../media/image-2-2.png"/><Relationship Id="rId5" Type="http://schemas.openxmlformats.org/officeDocument/2006/relationships/image" Target="../media/image-2-3.svg"/><Relationship Id="rId6" Type="http://schemas.openxmlformats.org/officeDocument/2006/relationships/image" Target="../media/image-2-2.png"/><Relationship Id="rId7" Type="http://schemas.openxmlformats.org/officeDocument/2006/relationships/image" Target="../media/image-2-3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svg"/><Relationship Id="rId3" Type="http://schemas.openxmlformats.org/officeDocument/2006/relationships/image" Target="../media/image-3-3.png"/><Relationship Id="rId4" Type="http://schemas.openxmlformats.org/officeDocument/2006/relationships/image" Target="../media/image-3-4.svg"/><Relationship Id="rId5" Type="http://schemas.openxmlformats.org/officeDocument/2006/relationships/image" Target="../media/image-3-5.png"/><Relationship Id="rId6" Type="http://schemas.openxmlformats.org/officeDocument/2006/relationships/image" Target="../media/image-3-6.svg"/><Relationship Id="rId7" Type="http://schemas.openxmlformats.org/officeDocument/2006/relationships/image" Target="../media/image-3-7.png"/><Relationship Id="rId8" Type="http://schemas.openxmlformats.org/officeDocument/2006/relationships/image" Target="../media/image-3-8.svg"/><Relationship Id="rId9" Type="http://schemas.openxmlformats.org/officeDocument/2006/relationships/slideLayout" Target="../slideLayouts/slideLayout2.xml"/><Relationship Id="rId10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E0D7F4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76987" y="368424"/>
            <a:ext cx="3304952" cy="440665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1585615"/>
            <a:ext cx="4722763" cy="85278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65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Словообразование: Как рождаются новые слова</a:t>
            </a:r>
            <a:endParaRPr lang="en-US" sz="2650" dirty="0"/>
          </a:p>
        </p:txBody>
      </p:sp>
      <p:sp>
        <p:nvSpPr>
          <p:cNvPr id="5" name="Text 2"/>
          <p:cNvSpPr/>
          <p:nvPr/>
        </p:nvSpPr>
        <p:spPr>
          <a:xfrm>
            <a:off x="496119" y="2624435"/>
            <a:ext cx="4722763" cy="9333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1050"/>
              </a:spcAft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Язык — это живой организм. Каждый день появляются новые слова, старые обретают новые смыслы, а сложные понятия «сворачиваются» в удобные аббревиатуры. Добро пожаловать в мир словообразования!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     Сайфудинова Динора Михайловна</a:t>
            </a:r>
            <a:endParaRPr lang="en-US" sz="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E0D7F4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73117" y="363215"/>
            <a:ext cx="3312691" cy="441699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380702"/>
            <a:ext cx="4722763" cy="7995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50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Что такое словообразование?</a:t>
            </a:r>
            <a:endParaRPr lang="en-US" sz="250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6119" y="1343695"/>
            <a:ext cx="4722763" cy="1067023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83791" y="1474217"/>
            <a:ext cx="4404568" cy="1998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Раздел лингвистики</a:t>
            </a:r>
            <a:endParaRPr lang="en-US" sz="1250" dirty="0"/>
          </a:p>
        </p:txBody>
      </p:sp>
      <p:sp>
        <p:nvSpPr>
          <p:cNvPr id="7" name="Text 3"/>
          <p:cNvSpPr/>
          <p:nvPr/>
        </p:nvSpPr>
        <p:spPr>
          <a:xfrm>
            <a:off x="683791" y="1739503"/>
            <a:ext cx="4404568" cy="5406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Словообразование изучает, по каким правилам и схемам создаются новые слова в языке. Это своего рода «архитектура» речи — у каждого слова есть свой строительный план.</a:t>
            </a:r>
            <a:endParaRPr lang="en-US" sz="90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119" y="2519735"/>
            <a:ext cx="4722763" cy="1067023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683791" y="2650257"/>
            <a:ext cx="4404568" cy="1998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Способ обогащения языка</a:t>
            </a:r>
            <a:endParaRPr lang="en-US" sz="1250" dirty="0"/>
          </a:p>
        </p:txBody>
      </p:sp>
      <p:sp>
        <p:nvSpPr>
          <p:cNvPr id="10" name="Text 5"/>
          <p:cNvSpPr/>
          <p:nvPr/>
        </p:nvSpPr>
        <p:spPr>
          <a:xfrm>
            <a:off x="683791" y="2915543"/>
            <a:ext cx="4404568" cy="5406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Благодаря словообразованию язык постоянно растёт и развивается. Каждое новое слово несёт в себе историю своего появления и отражает потребности эпохи.</a:t>
            </a:r>
            <a:endParaRPr lang="en-US" sz="900" dirty="0"/>
          </a:p>
        </p:txBody>
      </p:sp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6119" y="3695774"/>
            <a:ext cx="4722763" cy="1067023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683791" y="3826297"/>
            <a:ext cx="4404568" cy="1998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Отличие от формоизменения</a:t>
            </a:r>
            <a:endParaRPr lang="en-US" sz="1250" dirty="0"/>
          </a:p>
        </p:txBody>
      </p:sp>
      <p:sp>
        <p:nvSpPr>
          <p:cNvPr id="13" name="Text 7"/>
          <p:cNvSpPr/>
          <p:nvPr/>
        </p:nvSpPr>
        <p:spPr>
          <a:xfrm>
            <a:off x="683791" y="4091583"/>
            <a:ext cx="4404568" cy="5406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При формоизменении мы лишь меняем грамматическую форму одного слова (</a:t>
            </a:r>
            <a:pPr algn="l" indent="0" marL="0">
              <a:lnSpc>
                <a:spcPct val="129000"/>
              </a:lnSpc>
              <a:buNone/>
            </a:pPr>
            <a:r>
              <a:rPr lang="en-US" sz="900" i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стол — стола — столу</a:t>
            </a:r>
            <a:pPr algn="l" indent="0" marL="0">
              <a:lnSpc>
                <a:spcPct val="12900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). Словообразование же создаёт </a:t>
            </a:r>
            <a:pPr algn="l" indent="0" marL="0">
              <a:lnSpc>
                <a:spcPct val="129000"/>
              </a:lnSpc>
              <a:buNone/>
            </a:pPr>
            <a:r>
              <a:rPr lang="en-US" sz="9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новое слово с новым смыслом</a:t>
            </a:r>
            <a:pPr algn="l" indent="0" marL="0">
              <a:lnSpc>
                <a:spcPct val="12900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</a:t>
            </a:r>
            <a:pPr algn="l" indent="0" marL="0">
              <a:lnSpc>
                <a:spcPct val="129000"/>
              </a:lnSpc>
              <a:buNone/>
            </a:pPr>
            <a:r>
              <a:rPr lang="en-US" sz="900" i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стол — настольный</a:t>
            </a:r>
            <a:pPr algn="l" indent="0" marL="0">
              <a:lnSpc>
                <a:spcPct val="12900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).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66279"/>
            <a:ext cx="8151763" cy="4263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65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Основные кирпичики: Морфемы</a:t>
            </a:r>
            <a:endParaRPr lang="en-US" sz="2650" dirty="0"/>
          </a:p>
        </p:txBody>
      </p:sp>
      <p:sp>
        <p:nvSpPr>
          <p:cNvPr id="3" name="Text 1"/>
          <p:cNvSpPr/>
          <p:nvPr/>
        </p:nvSpPr>
        <p:spPr>
          <a:xfrm>
            <a:off x="496119" y="1140693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Морфема — минимальная значимая единица языка. Именно из морфем, как из кирпичиков, строятся все слова. Рассмотрим каждую из них: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96119" y="1677144"/>
            <a:ext cx="4013895" cy="1438052"/>
          </a:xfrm>
          <a:prstGeom prst="roundRect">
            <a:avLst>
              <a:gd name="adj" fmla="val 3623"/>
            </a:avLst>
          </a:prstGeom>
          <a:solidFill>
            <a:srgbClr val="E0D7F4"/>
          </a:solidFill>
          <a:ln w="4763">
            <a:solidFill>
              <a:srgbClr val="C6BDD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4855" y="1805880"/>
            <a:ext cx="372070" cy="372070"/>
          </a:xfrm>
          <a:prstGeom prst="ellipse">
            <a:avLst/>
          </a:prstGeom>
          <a:solidFill>
            <a:srgbClr val="6237C8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27174" y="1908125"/>
            <a:ext cx="167432" cy="16743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24855" y="2301925"/>
            <a:ext cx="3756422" cy="2131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Корень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624855" y="2589535"/>
            <a:ext cx="3756422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Главная смысловая часть, ядро слова. Несёт основное значение. Например: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вод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-а,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вод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ный, под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вод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ный.</a:t>
            </a:r>
            <a:endParaRPr lang="en-US" sz="950" dirty="0"/>
          </a:p>
        </p:txBody>
      </p:sp>
      <p:sp>
        <p:nvSpPr>
          <p:cNvPr id="9" name="Shape 6"/>
          <p:cNvSpPr/>
          <p:nvPr/>
        </p:nvSpPr>
        <p:spPr>
          <a:xfrm>
            <a:off x="4633987" y="1677144"/>
            <a:ext cx="4013895" cy="1438052"/>
          </a:xfrm>
          <a:prstGeom prst="roundRect">
            <a:avLst>
              <a:gd name="adj" fmla="val 3623"/>
            </a:avLst>
          </a:prstGeom>
          <a:solidFill>
            <a:srgbClr val="E0D7F4"/>
          </a:solidFill>
          <a:ln w="4763">
            <a:solidFill>
              <a:srgbClr val="C6BDD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4762723" y="1805880"/>
            <a:ext cx="372070" cy="372070"/>
          </a:xfrm>
          <a:prstGeom prst="ellipse">
            <a:avLst/>
          </a:prstGeom>
          <a:solidFill>
            <a:srgbClr val="6237C8"/>
          </a:solidFill>
          <a:ln/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65043" y="1908125"/>
            <a:ext cx="167432" cy="167432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762723" y="2301925"/>
            <a:ext cx="3756422" cy="2131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Приставка</a:t>
            </a:r>
            <a:endParaRPr lang="en-US" sz="1300" dirty="0"/>
          </a:p>
        </p:txBody>
      </p:sp>
      <p:sp>
        <p:nvSpPr>
          <p:cNvPr id="13" name="Text 9"/>
          <p:cNvSpPr/>
          <p:nvPr/>
        </p:nvSpPr>
        <p:spPr>
          <a:xfrm>
            <a:off x="4762723" y="2589535"/>
            <a:ext cx="3756422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Стоит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перед корнем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и добавляет оттенок значения. Например: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пере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читать,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под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писать,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за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бежать.</a:t>
            </a:r>
            <a:endParaRPr lang="en-US" sz="950" dirty="0"/>
          </a:p>
        </p:txBody>
      </p:sp>
      <p:sp>
        <p:nvSpPr>
          <p:cNvPr id="14" name="Shape 10"/>
          <p:cNvSpPr/>
          <p:nvPr/>
        </p:nvSpPr>
        <p:spPr>
          <a:xfrm>
            <a:off x="496119" y="3239170"/>
            <a:ext cx="4013895" cy="1438052"/>
          </a:xfrm>
          <a:prstGeom prst="roundRect">
            <a:avLst>
              <a:gd name="adj" fmla="val 3623"/>
            </a:avLst>
          </a:prstGeom>
          <a:solidFill>
            <a:srgbClr val="E0D7F4"/>
          </a:solidFill>
          <a:ln w="4763">
            <a:solidFill>
              <a:srgbClr val="C6BDDA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624855" y="3367906"/>
            <a:ext cx="372070" cy="372070"/>
          </a:xfrm>
          <a:prstGeom prst="ellipse">
            <a:avLst/>
          </a:prstGeom>
          <a:solidFill>
            <a:srgbClr val="6237C8"/>
          </a:solidFill>
          <a:ln/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27174" y="3470151"/>
            <a:ext cx="167432" cy="167432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624855" y="3863950"/>
            <a:ext cx="3756422" cy="2131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Суффикс</a:t>
            </a:r>
            <a:endParaRPr lang="en-US" sz="1300" dirty="0"/>
          </a:p>
        </p:txBody>
      </p:sp>
      <p:sp>
        <p:nvSpPr>
          <p:cNvPr id="18" name="Text 13"/>
          <p:cNvSpPr/>
          <p:nvPr/>
        </p:nvSpPr>
        <p:spPr>
          <a:xfrm>
            <a:off x="624855" y="4151561"/>
            <a:ext cx="3756422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Идёт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после корня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и помогает образовать новую часть речи или оттенок значения. Например: учи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тель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красот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а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бел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изн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а.</a:t>
            </a:r>
            <a:endParaRPr lang="en-US" sz="950" dirty="0"/>
          </a:p>
        </p:txBody>
      </p:sp>
      <p:sp>
        <p:nvSpPr>
          <p:cNvPr id="19" name="Shape 14"/>
          <p:cNvSpPr/>
          <p:nvPr/>
        </p:nvSpPr>
        <p:spPr>
          <a:xfrm>
            <a:off x="4633987" y="3239170"/>
            <a:ext cx="4013895" cy="1438052"/>
          </a:xfrm>
          <a:prstGeom prst="roundRect">
            <a:avLst>
              <a:gd name="adj" fmla="val 3623"/>
            </a:avLst>
          </a:prstGeom>
          <a:solidFill>
            <a:srgbClr val="E0D7F4"/>
          </a:solidFill>
          <a:ln w="4763">
            <a:solidFill>
              <a:srgbClr val="C6BDDA"/>
            </a:solidFill>
            <a:prstDash val="solid"/>
          </a:ln>
        </p:spPr>
      </p:sp>
      <p:sp>
        <p:nvSpPr>
          <p:cNvPr id="20" name="Shape 15"/>
          <p:cNvSpPr/>
          <p:nvPr/>
        </p:nvSpPr>
        <p:spPr>
          <a:xfrm>
            <a:off x="4762723" y="3367906"/>
            <a:ext cx="372070" cy="372070"/>
          </a:xfrm>
          <a:prstGeom prst="ellipse">
            <a:avLst/>
          </a:prstGeom>
          <a:solidFill>
            <a:srgbClr val="6237C8"/>
          </a:solidFill>
          <a:ln/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65043" y="3470151"/>
            <a:ext cx="167432" cy="167432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4762723" y="3863950"/>
            <a:ext cx="3756422" cy="2131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Постфикс</a:t>
            </a:r>
            <a:endParaRPr lang="en-US" sz="1300" dirty="0"/>
          </a:p>
        </p:txBody>
      </p:sp>
      <p:sp>
        <p:nvSpPr>
          <p:cNvPr id="23" name="Text 17"/>
          <p:cNvSpPr/>
          <p:nvPr/>
        </p:nvSpPr>
        <p:spPr>
          <a:xfrm>
            <a:off x="4762723" y="4151561"/>
            <a:ext cx="3756422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Уникальная морфема, завершающая слово. Например: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-ся/-сь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(умыться),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-то/-либо/-нибудь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(кто-то, где-либо).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E0D7F4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73117" y="363215"/>
            <a:ext cx="3312691" cy="441699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373782"/>
            <a:ext cx="4722763" cy="7995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50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Главные способы словообразования</a:t>
            </a:r>
            <a:endParaRPr lang="en-US" sz="250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119" y="1336774"/>
            <a:ext cx="581397" cy="858217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186532" y="1453009"/>
            <a:ext cx="4032349" cy="1998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Приставочный</a:t>
            </a:r>
            <a:endParaRPr lang="en-US" sz="1250" dirty="0"/>
          </a:p>
        </p:txBody>
      </p:sp>
      <p:sp>
        <p:nvSpPr>
          <p:cNvPr id="7" name="Text 3"/>
          <p:cNvSpPr/>
          <p:nvPr/>
        </p:nvSpPr>
        <p:spPr>
          <a:xfrm>
            <a:off x="1186532" y="1718295"/>
            <a:ext cx="4032349" cy="3604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Добавляем приставку к готовому слову.</a:t>
            </a:r>
            <a:endParaRPr lang="en-US" sz="900" dirty="0"/>
          </a:p>
          <a:p>
            <a:pPr algn="l" indent="0" marL="0">
              <a:lnSpc>
                <a:spcPct val="129000"/>
              </a:lnSpc>
              <a:buNone/>
            </a:pPr>
            <a:r>
              <a:rPr lang="en-US" sz="900" i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писать → </a:t>
            </a:r>
            <a:pPr algn="l" indent="0" marL="0">
              <a:lnSpc>
                <a:spcPct val="129000"/>
              </a:lnSpc>
              <a:buNone/>
            </a:pPr>
            <a:r>
              <a:rPr lang="en-US" sz="900" i="1" dirty="0">
                <a:solidFill>
                  <a:srgbClr val="6237C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на</a:t>
            </a:r>
            <a:pPr algn="l" indent="0" marL="0">
              <a:lnSpc>
                <a:spcPct val="129000"/>
              </a:lnSpc>
              <a:buNone/>
            </a:pPr>
            <a:r>
              <a:rPr lang="en-US" sz="900" i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писать</a:t>
            </a:r>
            <a:endParaRPr lang="en-US" sz="90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2194992"/>
            <a:ext cx="581397" cy="858217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1186532" y="2311226"/>
            <a:ext cx="4032349" cy="1998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Суффиксальный</a:t>
            </a:r>
            <a:endParaRPr lang="en-US" sz="1250" dirty="0"/>
          </a:p>
        </p:txBody>
      </p:sp>
      <p:sp>
        <p:nvSpPr>
          <p:cNvPr id="10" name="Text 5"/>
          <p:cNvSpPr/>
          <p:nvPr/>
        </p:nvSpPr>
        <p:spPr>
          <a:xfrm>
            <a:off x="1186532" y="2576513"/>
            <a:ext cx="4032349" cy="3604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Добавляем суффикс, меняя значение или часть речи.</a:t>
            </a:r>
            <a:endParaRPr lang="en-US" sz="900" dirty="0"/>
          </a:p>
          <a:p>
            <a:pPr algn="l" indent="0" marL="0">
              <a:lnSpc>
                <a:spcPct val="129000"/>
              </a:lnSpc>
              <a:buNone/>
            </a:pPr>
            <a:r>
              <a:rPr lang="en-US" sz="900" i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мечта → мечта</a:t>
            </a:r>
            <a:pPr algn="l" indent="0" marL="0">
              <a:lnSpc>
                <a:spcPct val="129000"/>
              </a:lnSpc>
              <a:buNone/>
            </a:pPr>
            <a:r>
              <a:rPr lang="en-US" sz="900" i="1" dirty="0">
                <a:solidFill>
                  <a:srgbClr val="6237C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тель</a:t>
            </a:r>
            <a:endParaRPr lang="en-US" sz="900" dirty="0"/>
          </a:p>
        </p:txBody>
      </p:sp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119" y="3053209"/>
            <a:ext cx="581397" cy="858217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1186532" y="3169444"/>
            <a:ext cx="4032349" cy="1998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Приставочно-суффиксальный</a:t>
            </a:r>
            <a:endParaRPr lang="en-US" sz="1250" dirty="0"/>
          </a:p>
        </p:txBody>
      </p:sp>
      <p:sp>
        <p:nvSpPr>
          <p:cNvPr id="13" name="Text 7"/>
          <p:cNvSpPr/>
          <p:nvPr/>
        </p:nvSpPr>
        <p:spPr>
          <a:xfrm>
            <a:off x="1186532" y="3434730"/>
            <a:ext cx="4032349" cy="3604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Работаем сразу с обеих сторон корня одновременно.</a:t>
            </a:r>
            <a:endParaRPr lang="en-US" sz="900" dirty="0"/>
          </a:p>
          <a:p>
            <a:pPr algn="l" indent="0" marL="0">
              <a:lnSpc>
                <a:spcPct val="129000"/>
              </a:lnSpc>
              <a:buNone/>
            </a:pPr>
            <a:r>
              <a:rPr lang="en-US" sz="900" i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окно → </a:t>
            </a:r>
            <a:pPr algn="l" indent="0" marL="0">
              <a:lnSpc>
                <a:spcPct val="129000"/>
              </a:lnSpc>
              <a:buNone/>
            </a:pPr>
            <a:r>
              <a:rPr lang="en-US" sz="900" i="1" dirty="0">
                <a:solidFill>
                  <a:srgbClr val="6237C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под</a:t>
            </a:r>
            <a:pPr algn="l" indent="0" marL="0">
              <a:lnSpc>
                <a:spcPct val="129000"/>
              </a:lnSpc>
              <a:buNone/>
            </a:pPr>
            <a:r>
              <a:rPr lang="en-US" sz="900" i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окон</a:t>
            </a:r>
            <a:pPr algn="l" indent="0" marL="0">
              <a:lnSpc>
                <a:spcPct val="129000"/>
              </a:lnSpc>
              <a:buNone/>
            </a:pPr>
            <a:r>
              <a:rPr lang="en-US" sz="900" i="1" dirty="0">
                <a:solidFill>
                  <a:srgbClr val="6237C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ник</a:t>
            </a:r>
            <a:endParaRPr lang="en-US" sz="900" dirty="0"/>
          </a:p>
        </p:txBody>
      </p:sp>
      <p:pic>
        <p:nvPicPr>
          <p:cNvPr id="14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6119" y="3911426"/>
            <a:ext cx="581397" cy="858217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1186532" y="4027661"/>
            <a:ext cx="4032349" cy="1998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Безаффиксный</a:t>
            </a:r>
            <a:endParaRPr lang="en-US" sz="1250" dirty="0"/>
          </a:p>
        </p:txBody>
      </p:sp>
      <p:sp>
        <p:nvSpPr>
          <p:cNvPr id="16" name="Text 9"/>
          <p:cNvSpPr/>
          <p:nvPr/>
        </p:nvSpPr>
        <p:spPr>
          <a:xfrm>
            <a:off x="1186532" y="4292947"/>
            <a:ext cx="4032349" cy="3604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Новое слово без суффиксов и приставок, путём «усечения».</a:t>
            </a:r>
            <a:endParaRPr lang="en-US" sz="900" dirty="0"/>
          </a:p>
          <a:p>
            <a:pPr algn="l" indent="0" marL="0">
              <a:lnSpc>
                <a:spcPct val="129000"/>
              </a:lnSpc>
              <a:buNone/>
            </a:pPr>
            <a:r>
              <a:rPr lang="en-US" sz="900" i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бегать → </a:t>
            </a:r>
            <a:pPr algn="l" indent="0" marL="0">
              <a:lnSpc>
                <a:spcPct val="129000"/>
              </a:lnSpc>
              <a:buNone/>
            </a:pPr>
            <a:r>
              <a:rPr lang="en-US" sz="900" i="1" dirty="0">
                <a:solidFill>
                  <a:srgbClr val="6237C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бег</a:t>
            </a:r>
            <a:pPr algn="l" indent="0" marL="0">
              <a:lnSpc>
                <a:spcPct val="129000"/>
              </a:lnSpc>
              <a:buNone/>
            </a:pPr>
            <a:r>
              <a:rPr lang="en-US" sz="900" i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входить → </a:t>
            </a:r>
            <a:pPr algn="l" indent="0" marL="0">
              <a:lnSpc>
                <a:spcPct val="129000"/>
              </a:lnSpc>
              <a:buNone/>
            </a:pPr>
            <a:r>
              <a:rPr lang="en-US" sz="900" i="1" dirty="0">
                <a:solidFill>
                  <a:srgbClr val="6237C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вход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646584"/>
            <a:ext cx="8151763" cy="85278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65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Сложение и аббревиация: Большие конструкции</a:t>
            </a:r>
            <a:endParaRPr lang="en-US" sz="2650" dirty="0"/>
          </a:p>
        </p:txBody>
      </p:sp>
      <p:sp>
        <p:nvSpPr>
          <p:cNvPr id="3" name="Shape 1"/>
          <p:cNvSpPr/>
          <p:nvPr/>
        </p:nvSpPr>
        <p:spPr>
          <a:xfrm>
            <a:off x="406822" y="1685404"/>
            <a:ext cx="4103191" cy="2811438"/>
          </a:xfrm>
          <a:prstGeom prst="roundRect">
            <a:avLst>
              <a:gd name="adj" fmla="val 3177"/>
            </a:avLst>
          </a:prstGeom>
          <a:solidFill>
            <a:srgbClr val="6237C8"/>
          </a:solidFill>
          <a:ln/>
        </p:spPr>
      </p:sp>
      <p:sp>
        <p:nvSpPr>
          <p:cNvPr id="4" name="Text 2"/>
          <p:cNvSpPr/>
          <p:nvPr/>
        </p:nvSpPr>
        <p:spPr>
          <a:xfrm>
            <a:off x="530796" y="1809378"/>
            <a:ext cx="3855244" cy="2131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Сложение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530796" y="2146548"/>
            <a:ext cx="3855244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Объединение двух или более основ в одно слово. Это позволяет точно и ёмко передать сложное понятие одним словом.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530796" y="2853556"/>
            <a:ext cx="3855244" cy="6821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лес + степь → 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лесостепь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диван + кровать → 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диван-кровать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пар + ход → 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пароход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4728046" y="1809378"/>
            <a:ext cx="3924598" cy="2131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Аббревиация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4728046" y="2146548"/>
            <a:ext cx="3924598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Создание сокращённых слов из первых букв или слогов словосочетания. Особенно популярно в официально-деловой речи и технической сфере.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4728046" y="2853556"/>
            <a:ext cx="3924598" cy="6821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вуз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высшее учебное заведение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ТАСС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Телеграфное агентство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исполком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исполнительный комитет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4728046" y="3675236"/>
            <a:ext cx="3924598" cy="682079"/>
          </a:xfrm>
          <a:prstGeom prst="roundRect">
            <a:avLst>
              <a:gd name="adj" fmla="val 7638"/>
            </a:avLst>
          </a:prstGeom>
          <a:solidFill>
            <a:srgbClr val="E0D7F4"/>
          </a:solidFill>
          <a:ln/>
        </p:spPr>
      </p:sp>
      <p:pic>
        <p:nvPicPr>
          <p:cNvPr id="11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52020" y="3864546"/>
            <a:ext cx="155004" cy="123974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5130998" y="3817813"/>
            <a:ext cx="3397672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Аббревиация — эффективный способ «свернуть» сложные фразы в одно ёмкое понятие.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083692"/>
            <a:ext cx="8151763" cy="4263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65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Лексический арсенал: Сращения и переходы</a:t>
            </a:r>
            <a:endParaRPr lang="en-US" sz="26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1758107"/>
            <a:ext cx="574997" cy="57499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26121" y="1758107"/>
            <a:ext cx="1883866" cy="2131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Сращение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1226121" y="2045717"/>
            <a:ext cx="1883866" cy="15876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Когда целое словосочетание «склеивается» в одно слово, сохраняя исходные формы. Это живой след исторического развития языка.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сего дня →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i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сегодня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тот час →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i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тотчас</a:t>
            </a:r>
            <a:endParaRPr lang="en-US" sz="9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4991" y="1758107"/>
            <a:ext cx="574997" cy="574997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3994993" y="1758107"/>
            <a:ext cx="1883941" cy="4263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Переход частей речи</a:t>
            </a:r>
            <a:endParaRPr lang="en-US" sz="1300" dirty="0"/>
          </a:p>
        </p:txBody>
      </p:sp>
      <p:sp>
        <p:nvSpPr>
          <p:cNvPr id="8" name="Text 4"/>
          <p:cNvSpPr/>
          <p:nvPr/>
        </p:nvSpPr>
        <p:spPr>
          <a:xfrm>
            <a:off x="3994993" y="2258913"/>
            <a:ext cx="1883941" cy="178616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Слово одной части речи «переходит» в другую, меняя свою роль в предложении. Прилагательное становится существительным, причастие — прилагательным.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столовая (комната) →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i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столовая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(сущ.), бегущий (человек) →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i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бегущий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(сущ.)</a:t>
            </a:r>
            <a:endParaRPr lang="en-US" sz="9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3939" y="1758107"/>
            <a:ext cx="574997" cy="574997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763941" y="1758107"/>
            <a:ext cx="1883941" cy="6395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Лексико-семантический способ</a:t>
            </a:r>
            <a:endParaRPr lang="en-US" sz="1300" dirty="0"/>
          </a:p>
        </p:txBody>
      </p:sp>
      <p:sp>
        <p:nvSpPr>
          <p:cNvPr id="11" name="Text 6"/>
          <p:cNvSpPr/>
          <p:nvPr/>
        </p:nvSpPr>
        <p:spPr>
          <a:xfrm>
            <a:off x="6763941" y="2472110"/>
            <a:ext cx="1883941" cy="15876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Когда старое, давно существующее слово обретает совершенно новый смысл в результате развития языка и общества.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b="1" i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титан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мифологический великан → стойкий металл → большой водонагреватель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48928"/>
            <a:ext cx="8151763" cy="3930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5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Словообразовательная цепочка: Путь слова</a:t>
            </a:r>
            <a:endParaRPr lang="en-US" sz="2450" dirty="0"/>
          </a:p>
        </p:txBody>
      </p:sp>
      <p:sp>
        <p:nvSpPr>
          <p:cNvPr id="3" name="Text 1"/>
          <p:cNvSpPr/>
          <p:nvPr/>
        </p:nvSpPr>
        <p:spPr>
          <a:xfrm>
            <a:off x="496119" y="952798"/>
            <a:ext cx="8151763" cy="3516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Слова не появляются из ниоткуда — они связаны между собой цепочками. Каждое последующее слово образуется от предыдущего, добавляя новую «ступень» смысла. Анализ цепочки помогает увидеть </a:t>
            </a:r>
            <a:pPr algn="l" indent="0" marL="0">
              <a:lnSpc>
                <a:spcPct val="128000"/>
              </a:lnSpc>
              <a:buNone/>
            </a:pPr>
            <a:r>
              <a:rPr lang="en-US" sz="9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«генеалогию»</a:t>
            </a:r>
            <a:pPr algn="l" indent="0" marL="0">
              <a:lnSpc>
                <a:spcPct val="12800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слова и найти его исходную основу.</a:t>
            </a:r>
            <a:endParaRPr lang="en-US" sz="9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02407" y="1423020"/>
            <a:ext cx="6339185" cy="290125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256361" y="3623856"/>
            <a:ext cx="1190142" cy="2521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5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Приморье</a:t>
            </a:r>
            <a:endParaRPr lang="en-US" sz="1550" dirty="0"/>
          </a:p>
        </p:txBody>
      </p:sp>
      <p:sp>
        <p:nvSpPr>
          <p:cNvPr id="6" name="Text 3"/>
          <p:cNvSpPr/>
          <p:nvPr/>
        </p:nvSpPr>
        <p:spPr>
          <a:xfrm>
            <a:off x="4756456" y="3497759"/>
            <a:ext cx="1190143" cy="5043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5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приморский</a:t>
            </a:r>
            <a:endParaRPr lang="en-US" sz="1550" dirty="0"/>
          </a:p>
        </p:txBody>
      </p:sp>
      <p:sp>
        <p:nvSpPr>
          <p:cNvPr id="7" name="Text 4"/>
          <p:cNvSpPr/>
          <p:nvPr/>
        </p:nvSpPr>
        <p:spPr>
          <a:xfrm>
            <a:off x="3264702" y="3623856"/>
            <a:ext cx="1190142" cy="2521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5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морской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1740341" y="3623856"/>
            <a:ext cx="1190142" cy="2521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5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море</a:t>
            </a:r>
            <a:endParaRPr lang="en-US" sz="1550" dirty="0"/>
          </a:p>
        </p:txBody>
      </p:sp>
      <p:sp>
        <p:nvSpPr>
          <p:cNvPr id="9" name="Text 6"/>
          <p:cNvSpPr/>
          <p:nvPr/>
        </p:nvSpPr>
        <p:spPr>
          <a:xfrm>
            <a:off x="496119" y="4442817"/>
            <a:ext cx="8151763" cy="3516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Каждый шаг в цепочке — это отдельный словообразовательный акт. Зная цепочку, мы можем точно определить, от чего и как образовалось любое слово, что делает словообразовательный анализ мощным инструментом понимания языка.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E0D7F4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020" y="367085"/>
            <a:ext cx="3306887" cy="440925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25119" y="380107"/>
            <a:ext cx="4722763" cy="4197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60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Итог: Почему это важно?</a:t>
            </a:r>
            <a:endParaRPr lang="en-US" sz="2600" dirty="0"/>
          </a:p>
        </p:txBody>
      </p:sp>
      <p:sp>
        <p:nvSpPr>
          <p:cNvPr id="5" name="Shape 2"/>
          <p:cNvSpPr/>
          <p:nvPr/>
        </p:nvSpPr>
        <p:spPr>
          <a:xfrm>
            <a:off x="3925119" y="980108"/>
            <a:ext cx="2301255" cy="1724174"/>
          </a:xfrm>
          <a:prstGeom prst="roundRect">
            <a:avLst>
              <a:gd name="adj" fmla="val 2974"/>
            </a:avLst>
          </a:prstGeom>
          <a:solidFill>
            <a:srgbClr val="E0D7F4"/>
          </a:solidFill>
          <a:ln w="4763">
            <a:solidFill>
              <a:srgbClr val="C6BDDA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4051920" y="1106909"/>
            <a:ext cx="2047652" cy="2193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🌍</a:t>
            </a:r>
            <a:pPr algn="l" indent="0" marL="0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 Живой процесс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4051920" y="1398389"/>
            <a:ext cx="2047652" cy="11630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Словообразование не останавливается. Оно позволяет языку гибко реагировать на изменения в обществе, науке и культуре, порождая новые слова каждый день.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6346552" y="980108"/>
            <a:ext cx="2301329" cy="1724174"/>
          </a:xfrm>
          <a:prstGeom prst="roundRect">
            <a:avLst>
              <a:gd name="adj" fmla="val 2974"/>
            </a:avLst>
          </a:prstGeom>
          <a:solidFill>
            <a:srgbClr val="E0D7F4"/>
          </a:solidFill>
          <a:ln w="4763">
            <a:solidFill>
              <a:srgbClr val="C6BDDA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473354" y="1106909"/>
            <a:ext cx="2047726" cy="4292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🧰</a:t>
            </a:r>
            <a:pPr algn="l" indent="0" marL="0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 Богатый инструментарий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6473354" y="1608237"/>
            <a:ext cx="2047726" cy="9692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Теперь вы знаете все основные инструменты: приставки и суффиксы, сложение и аббревиацию, сращения и переходы частей речи.</a:t>
            </a:r>
            <a:endParaRPr lang="en-US" sz="950" dirty="0"/>
          </a:p>
        </p:txBody>
      </p:sp>
      <p:sp>
        <p:nvSpPr>
          <p:cNvPr id="11" name="Shape 8"/>
          <p:cNvSpPr/>
          <p:nvPr/>
        </p:nvSpPr>
        <p:spPr>
          <a:xfrm>
            <a:off x="3925119" y="2824460"/>
            <a:ext cx="4722763" cy="1126629"/>
          </a:xfrm>
          <a:prstGeom prst="roundRect">
            <a:avLst>
              <a:gd name="adj" fmla="val 4552"/>
            </a:avLst>
          </a:prstGeom>
          <a:solidFill>
            <a:srgbClr val="E0D7F4"/>
          </a:solidFill>
          <a:ln w="4763">
            <a:solidFill>
              <a:srgbClr val="C6BDDA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051920" y="2951262"/>
            <a:ext cx="4469160" cy="2193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✍️</a:t>
            </a:r>
            <a:pPr algn="l" indent="0" marL="0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 Практическая польза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4051920" y="3242742"/>
            <a:ext cx="4469160" cy="5815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Эти знания помогут вам точнее выражать мысли, грамотно анализировать незнакомые слова и глубже понимать структуру русского языка.</a:t>
            </a:r>
            <a:endParaRPr lang="en-US" sz="950" dirty="0"/>
          </a:p>
        </p:txBody>
      </p:sp>
      <p:sp>
        <p:nvSpPr>
          <p:cNvPr id="14" name="Shape 11"/>
          <p:cNvSpPr/>
          <p:nvPr/>
        </p:nvSpPr>
        <p:spPr>
          <a:xfrm>
            <a:off x="3925119" y="4086299"/>
            <a:ext cx="4722763" cy="677019"/>
          </a:xfrm>
          <a:prstGeom prst="roundRect">
            <a:avLst>
              <a:gd name="adj" fmla="val 7575"/>
            </a:avLst>
          </a:prstGeom>
          <a:solidFill>
            <a:srgbClr val="E0D7F4"/>
          </a:solidFill>
          <a:ln/>
        </p:spPr>
      </p:sp>
      <p:pic>
        <p:nvPicPr>
          <p:cNvPr id="1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7158" y="4260652"/>
            <a:ext cx="152623" cy="122039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4321820" y="4236988"/>
            <a:ext cx="4204022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Словообразование — это не скучная теория, а ключ к пониманию того, как язык живёт, дышит и развивается вместе с нами.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2026-07-24T19:01:51Z</dcterms:created>
  <dcterms:modified xsi:type="dcterms:W3CDTF">2026-07-24T19:01:51Z</dcterms:modified>
</cp:coreProperties>
</file>