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3.png"/><Relationship Id="rId8" Type="http://schemas.openxmlformats.org/officeDocument/2006/relationships/image" Target="../media/image-6-4.svg"/><Relationship Id="rId9" Type="http://schemas.openxmlformats.org/officeDocument/2006/relationships/image" Target="../media/image-6-3.png"/><Relationship Id="rId10" Type="http://schemas.openxmlformats.org/officeDocument/2006/relationships/image" Target="../media/image-6-4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1310432"/>
            <a:ext cx="4722763" cy="1390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Словообразовательная цепочка: как рождаются слова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2887266"/>
            <a:ext cx="4722763" cy="9458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Язык — живой организм, в котором слова не возникают ниоткуда. Каждое новое слово рождается от уже существующего, шаг за шагом выстраивая удивительные цепочки смыслов. Давай разберёмся, как это работает!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8498"/>
            <a:ext cx="8151763" cy="4345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Что такое словообразовательная цепочка?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2403" y="966564"/>
            <a:ext cx="4101480" cy="3392835"/>
          </a:xfrm>
          <a:prstGeom prst="roundRect">
            <a:avLst>
              <a:gd name="adj" fmla="val 2468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28638" y="1075581"/>
            <a:ext cx="3869010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Определение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28638" y="1401961"/>
            <a:ext cx="3869010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Словообразовательная цепочка — это ряд слов, в котором </a:t>
            </a:r>
            <a:pPr algn="l"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каждое последующее слово образовано от предыдущего</a:t>
            </a:r>
            <a:pPr algn="l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Это не просто список родственных слов, а именно последовательность: каждое звено вытекает из предыдущего.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718596" y="1075581"/>
            <a:ext cx="3934048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Наглядный пример</a:t>
            </a:r>
            <a:endParaRPr lang="en-US" sz="13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8596" y="1415579"/>
            <a:ext cx="581397" cy="7052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09009" y="1531813"/>
            <a:ext cx="3243635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лес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09009" y="1858194"/>
            <a:ext cx="3243635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исходное слово</a:t>
            </a:r>
            <a:endParaRPr lang="en-US" sz="9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596" y="2120875"/>
            <a:ext cx="581397" cy="70529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09009" y="2237110"/>
            <a:ext cx="3243635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лесной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409009" y="2563490"/>
            <a:ext cx="3243635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суффикс -н-</a:t>
            </a:r>
            <a:endParaRPr lang="en-US" sz="9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596" y="2826172"/>
            <a:ext cx="581397" cy="70529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09009" y="2942406"/>
            <a:ext cx="3243635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лесник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5409009" y="3268787"/>
            <a:ext cx="3243635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суффикс -ник</a:t>
            </a:r>
            <a:endParaRPr lang="en-US" sz="9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596" y="3531468"/>
            <a:ext cx="581397" cy="70529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409009" y="3647703"/>
            <a:ext cx="3243635" cy="217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лесничество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5409009" y="3974083"/>
            <a:ext cx="3243635" cy="146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 суффикс -еств-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496119" y="4482033"/>
            <a:ext cx="8151763" cy="292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Цепочка наглядно показывает путь развития слова — от простого и короткого к более сложному и многозначному. Это настоящая «родословная» слова!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5" y="801886"/>
            <a:ext cx="2654796" cy="353972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90017"/>
            <a:ext cx="4722763" cy="825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5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Главные герои: строительные материалы слова</a:t>
            </a:r>
            <a:endParaRPr lang="en-US" sz="2500" dirty="0"/>
          </a:p>
        </p:txBody>
      </p:sp>
      <p:sp>
        <p:nvSpPr>
          <p:cNvPr id="5" name="Shape 1"/>
          <p:cNvSpPr/>
          <p:nvPr/>
        </p:nvSpPr>
        <p:spPr>
          <a:xfrm>
            <a:off x="3925119" y="1463278"/>
            <a:ext cx="2312194" cy="1749475"/>
          </a:xfrm>
          <a:prstGeom prst="roundRect">
            <a:avLst>
              <a:gd name="adj" fmla="val 2652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045074" y="1583234"/>
            <a:ext cx="331366" cy="331366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6157" y="1674316"/>
            <a:ext cx="149126" cy="14912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45074" y="2012975"/>
            <a:ext cx="2072283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Корень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4045074" y="2278410"/>
            <a:ext cx="2072283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Основа смысла — «дом» для всех родственных слов. Без корня слово не существует. Все слова одной семьи несут в себе общий корень и общий базовый смысл.</a:t>
            </a:r>
            <a:endParaRPr lang="en-US" sz="850" dirty="0"/>
          </a:p>
        </p:txBody>
      </p:sp>
      <p:sp>
        <p:nvSpPr>
          <p:cNvPr id="10" name="Shape 5"/>
          <p:cNvSpPr/>
          <p:nvPr/>
        </p:nvSpPr>
        <p:spPr>
          <a:xfrm>
            <a:off x="6335688" y="1463278"/>
            <a:ext cx="2312194" cy="1749475"/>
          </a:xfrm>
          <a:prstGeom prst="roundRect">
            <a:avLst>
              <a:gd name="adj" fmla="val 2652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>
            <a:off x="6455643" y="1583234"/>
            <a:ext cx="331366" cy="331366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6726" y="1674316"/>
            <a:ext cx="149126" cy="14912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455643" y="2012975"/>
            <a:ext cx="2072283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Приставка и суффикс</a:t>
            </a:r>
            <a:endParaRPr lang="en-US" sz="1250" dirty="0"/>
          </a:p>
        </p:txBody>
      </p:sp>
      <p:sp>
        <p:nvSpPr>
          <p:cNvPr id="14" name="Text 8"/>
          <p:cNvSpPr/>
          <p:nvPr/>
        </p:nvSpPr>
        <p:spPr>
          <a:xfrm>
            <a:off x="6455643" y="2278410"/>
            <a:ext cx="2072283" cy="814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«Волшебные помощники», которые создают новые лексические значения. Приставка стоит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перед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корнем, суффикс —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после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Вместе они меняют смысл слова до неузнаваемости.</a:t>
            </a:r>
            <a:endParaRPr lang="en-US" sz="850" dirty="0"/>
          </a:p>
        </p:txBody>
      </p:sp>
      <p:sp>
        <p:nvSpPr>
          <p:cNvPr id="15" name="Shape 9"/>
          <p:cNvSpPr/>
          <p:nvPr/>
        </p:nvSpPr>
        <p:spPr>
          <a:xfrm>
            <a:off x="3925119" y="3311128"/>
            <a:ext cx="4722763" cy="1342281"/>
          </a:xfrm>
          <a:prstGeom prst="roundRect">
            <a:avLst>
              <a:gd name="adj" fmla="val 3457"/>
            </a:avLst>
          </a:prstGeom>
          <a:solidFill>
            <a:srgbClr val="FFFFF4"/>
          </a:solidFill>
          <a:ln w="9525">
            <a:solidFill>
              <a:srgbClr val="FFE0CC"/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4045074" y="3431084"/>
            <a:ext cx="331366" cy="331366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6157" y="3522166"/>
            <a:ext cx="149126" cy="14912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045074" y="3860825"/>
            <a:ext cx="4482852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Окончание</a:t>
            </a:r>
            <a:endParaRPr lang="en-US" sz="1250" dirty="0"/>
          </a:p>
        </p:txBody>
      </p:sp>
      <p:sp>
        <p:nvSpPr>
          <p:cNvPr id="19" name="Text 12"/>
          <p:cNvSpPr/>
          <p:nvPr/>
        </p:nvSpPr>
        <p:spPr>
          <a:xfrm>
            <a:off x="4045074" y="4126260"/>
            <a:ext cx="4482852" cy="4071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«Дизайнер» слова — меняет его форму для связи с другими словами в предложении. Окончание не создаёт новое слово, но делает речь грамматически правильной.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29245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Рождение семьи слов: корень </a:t>
            </a:r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УЧ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340867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Представь: жил-был маленький корень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УЧ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Он означал действие — передавать знания. И однажды он захотел завести семью…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02904"/>
            <a:ext cx="845493" cy="8454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803401"/>
            <a:ext cx="192166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учитель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96119" y="3109540"/>
            <a:ext cx="1921669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Тот, кто учит других — профессия возникла с суффиксом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-тель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792" y="1802904"/>
            <a:ext cx="845493" cy="8454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72792" y="2803401"/>
            <a:ext cx="192166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ученик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2572792" y="3109540"/>
            <a:ext cx="1921669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Тот, кого учат — появился благодаря суффиксу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-еник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465" y="1802904"/>
            <a:ext cx="845493" cy="84549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49465" y="2803401"/>
            <a:ext cx="1921669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учебный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4649465" y="3109540"/>
            <a:ext cx="192166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Признак, связанный с учёбой — суффикс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-н-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превратил слово в прилагательное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138" y="1802904"/>
            <a:ext cx="845567" cy="84556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26138" y="2803475"/>
            <a:ext cx="192174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обучение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6726138" y="3109615"/>
            <a:ext cx="192174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Процесс передачи знаний — приставка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об-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суффикс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-ениj-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создали существительное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496119" y="3894162"/>
            <a:ext cx="8151763" cy="620018"/>
          </a:xfrm>
          <a:prstGeom prst="roundRect">
            <a:avLst>
              <a:gd name="adj" fmla="val 8403"/>
            </a:avLst>
          </a:prstGeom>
          <a:solidFill>
            <a:srgbClr val="FFE0CC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92" y="4054897"/>
            <a:ext cx="155004" cy="12397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99071" y="4049092"/>
            <a:ext cx="7624837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Один корень УЧ дал жизнь десяткам слов: учёба, учащийся, переучить, научить, выучить… Это и есть сила словообразования!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08000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Правила мастерской: как строить цепочку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619622"/>
            <a:ext cx="860896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Словообразовательная цепочка строится по чётким правилам. Следуй этим шагам — и у тебя всё получится!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920404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123108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2213670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Найди исходное слово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96119" y="2519809"/>
            <a:ext cx="4013895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непроизводное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слово — самое простое, которое нельзя разложить на более мелкие значимые части. Например: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берег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633987" y="1920404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02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633987" y="2123108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633987" y="2213670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Выдели производящую основу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33987" y="2519809"/>
            <a:ext cx="4013895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Определи ту часть слова, от которой будет образовано следующее. В слове «берег» производящая основа —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берег-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96119" y="3220566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423270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496119" y="3513832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Добавь морфему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6119" y="3819971"/>
            <a:ext cx="4013895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Присоедини приставку или суффикс и получи слово с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новым смыслом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берег +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+ </a:t>
            </a:r>
            <a:pPr algn="l" indent="0" marL="0">
              <a:lnSpc>
                <a:spcPct val="108000"/>
              </a:lnSpc>
              <a:buNone/>
            </a:pPr>
            <a:r>
              <a:rPr lang="en-US" sz="9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-н-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прибрежный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633987" y="3220566"/>
            <a:ext cx="248022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04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633987" y="3423270"/>
            <a:ext cx="4013895" cy="14288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4633987" y="3513832"/>
            <a:ext cx="4013895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Повтори — создай новое звено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633987" y="3819971"/>
            <a:ext cx="4013895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 нового слова снова образуй следующее: прибрежный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прибрежье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Цепочка готова!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5" y="801886"/>
            <a:ext cx="2654796" cy="353972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48121"/>
            <a:ext cx="4722763" cy="412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5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Практика: распутай цепочку!</a:t>
            </a:r>
            <a:endParaRPr lang="en-US" sz="2500" dirty="0"/>
          </a:p>
        </p:txBody>
      </p:sp>
      <p:sp>
        <p:nvSpPr>
          <p:cNvPr id="5" name="Text 1"/>
          <p:cNvSpPr/>
          <p:nvPr/>
        </p:nvSpPr>
        <p:spPr>
          <a:xfrm>
            <a:off x="3925119" y="1008534"/>
            <a:ext cx="4722763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Перед тобой — начало словообразовательных цепочек. Твоя задача: продолжить каждую, добавив недостающие звенья. Подумай, какие морфемы использованы!</a:t>
            </a:r>
            <a:endParaRPr lang="en-US" sz="8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390650"/>
            <a:ext cx="4722763" cy="786333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106987" y="1515368"/>
            <a:ext cx="4416177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Теннис → теннисист → </a:t>
            </a:r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теннисистка</a:t>
            </a:r>
            <a:endParaRPr lang="en-US" sz="1250" dirty="0"/>
          </a:p>
        </p:txBody>
      </p:sp>
      <p:sp>
        <p:nvSpPr>
          <p:cNvPr id="8" name="Text 3"/>
          <p:cNvSpPr/>
          <p:nvPr/>
        </p:nvSpPr>
        <p:spPr>
          <a:xfrm>
            <a:off x="4106987" y="1780803"/>
            <a:ext cx="4416177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Суффикс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-ист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создал «того, кто играет», а суффикс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-к-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указал на женский род.</a:t>
            </a:r>
            <a:endParaRPr lang="en-US" sz="8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5119" y="2275359"/>
            <a:ext cx="4722763" cy="65060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106987" y="2400077"/>
            <a:ext cx="4416177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Велосипед → велосипедист → </a:t>
            </a:r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велосипедистка</a:t>
            </a:r>
            <a:endParaRPr lang="en-US" sz="1250" dirty="0"/>
          </a:p>
        </p:txBody>
      </p:sp>
      <p:sp>
        <p:nvSpPr>
          <p:cNvPr id="11" name="Text 5"/>
          <p:cNvSpPr/>
          <p:nvPr/>
        </p:nvSpPr>
        <p:spPr>
          <a:xfrm>
            <a:off x="4106987" y="2665512"/>
            <a:ext cx="4416177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 же модель! Попробуй придумать следующее звено: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велосипедистка → ?</a:t>
            </a:r>
            <a:endParaRPr lang="en-US" sz="8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5119" y="3024336"/>
            <a:ext cx="4722763" cy="786333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106987" y="3149054"/>
            <a:ext cx="4416177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Давний → </a:t>
            </a:r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недавно</a:t>
            </a:r>
            <a:endParaRPr lang="en-US" sz="1250" dirty="0"/>
          </a:p>
        </p:txBody>
      </p:sp>
      <p:sp>
        <p:nvSpPr>
          <p:cNvPr id="14" name="Text 7"/>
          <p:cNvSpPr/>
          <p:nvPr/>
        </p:nvSpPr>
        <p:spPr>
          <a:xfrm>
            <a:off x="4106987" y="3414489"/>
            <a:ext cx="4416177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Приставка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не-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меняет смысл на противоположный, суффикс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-о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превращает прилагательное в наречие.</a:t>
            </a:r>
            <a:endParaRPr lang="en-US" sz="85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25119" y="3909045"/>
            <a:ext cx="4722763" cy="786333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4106987" y="4033763"/>
            <a:ext cx="4416177" cy="206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Разделить → </a:t>
            </a:r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разделительный</a:t>
            </a:r>
            <a:endParaRPr lang="en-US" sz="1250" dirty="0"/>
          </a:p>
        </p:txBody>
      </p:sp>
      <p:sp>
        <p:nvSpPr>
          <p:cNvPr id="17" name="Text 9"/>
          <p:cNvSpPr/>
          <p:nvPr/>
        </p:nvSpPr>
        <p:spPr>
          <a:xfrm>
            <a:off x="4106987" y="4299198"/>
            <a:ext cx="4416177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Суффикс </a:t>
            </a:r>
            <a:pPr algn="l" indent="0" marL="0">
              <a:lnSpc>
                <a:spcPct val="102000"/>
              </a:lnSpc>
              <a:buNone/>
            </a:pPr>
            <a:r>
              <a:rPr lang="en-US" sz="8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-тельн-</a:t>
            </a:r>
            <a:pPr algn="l" indent="0" marL="0">
              <a:lnSpc>
                <a:spcPct val="102000"/>
              </a:lnSpc>
              <a:buNone/>
            </a:pPr>
            <a:r>
              <a:rPr lang="en-US" sz="8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образует прилагательное со значением признака действия. Продолжи: разделительный → ?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5502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Секреты мастера: важные тонкости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459111"/>
            <a:ext cx="3924598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 что обратить внимание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96119" y="1830363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9145" y="1869058"/>
            <a:ext cx="3521571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Чередование звуков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99145" y="2224757"/>
            <a:ext cx="3521571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образовании слов звуки в корне могут меняться. Это нормально! Например: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друг — дружный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(г // ж),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рука — ручной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(к // ч). Не пугайся — это всё тот же корень.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96119" y="3117800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9145" y="3156496"/>
            <a:ext cx="3521571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Процесс опрощения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99145" y="3512195"/>
            <a:ext cx="3521571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Некоторые исторически сложные слова со временем «упростились» и воспринимаются как непроизводные. Слово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«закон»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когда-то содержало приставку за- и корень -кон-, но сегодня мы не чувствуем этого деления.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638749" y="1335137"/>
            <a:ext cx="4103191" cy="3122861"/>
          </a:xfrm>
          <a:prstGeom prst="roundRect">
            <a:avLst>
              <a:gd name="adj" fmla="val 2860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4762723" y="1459111"/>
            <a:ext cx="3855244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Запомни навсегда!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62723" y="1814810"/>
            <a:ext cx="38552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Приставка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всегда стоит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перед корнем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</a:t>
            </a:r>
            <a:endParaRPr lang="en-US" sz="950" dirty="0"/>
          </a:p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+ школа = 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школьный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Суффикс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всегда стоит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после корня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</a:t>
            </a:r>
            <a:endParaRPr lang="en-US" sz="950" dirty="0"/>
          </a:p>
          <a:p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лес + ник = лес</a:t>
            </a:r>
            <a:pPr algn="l" indent="0" marL="0">
              <a:lnSpc>
                <a:spcPct val="108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ник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Окончание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самая последняя часть слова, она изменяемая и служит для связи слов в предложении.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62723" y="3145110"/>
            <a:ext cx="3855244" cy="607665"/>
          </a:xfrm>
          <a:prstGeom prst="roundRect">
            <a:avLst>
              <a:gd name="adj" fmla="val 8574"/>
            </a:avLst>
          </a:prstGeom>
          <a:solidFill>
            <a:srgbClr val="FFE0CC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6697" y="3310607"/>
            <a:ext cx="155004" cy="12397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165675" y="3287688"/>
            <a:ext cx="3328318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Порядок морфем нарушить невозможно — это закон языка!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4" y="803895"/>
            <a:ext cx="2651671" cy="353563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577602"/>
            <a:ext cx="4722763" cy="427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Финал: ты — создатель слов!</a:t>
            </a:r>
            <a:endParaRPr lang="en-US" sz="2550" dirty="0"/>
          </a:p>
        </p:txBody>
      </p:sp>
      <p:sp>
        <p:nvSpPr>
          <p:cNvPr id="5" name="Text 1"/>
          <p:cNvSpPr/>
          <p:nvPr/>
        </p:nvSpPr>
        <p:spPr>
          <a:xfrm>
            <a:off x="3925119" y="1163092"/>
            <a:ext cx="4722763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Теперь ты знаешь, как устроена каждая цепочка в нашем языке. Слова не берутся из воздуха — они рождаются по чётким правилам, которые ты уже освоил!</a:t>
            </a:r>
            <a:endParaRPr lang="en-US" sz="900" dirty="0"/>
          </a:p>
        </p:txBody>
      </p:sp>
      <p:sp>
        <p:nvSpPr>
          <p:cNvPr id="6" name="Shape 2"/>
          <p:cNvSpPr/>
          <p:nvPr/>
        </p:nvSpPr>
        <p:spPr>
          <a:xfrm>
            <a:off x="3925119" y="1710258"/>
            <a:ext cx="2308696" cy="1787575"/>
          </a:xfrm>
          <a:prstGeom prst="roundRect">
            <a:avLst>
              <a:gd name="adj" fmla="val 2687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053706" y="1838846"/>
            <a:ext cx="2051521" cy="213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❄️</a:t>
            </a:r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Твоё задание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053706" y="2115741"/>
            <a:ext cx="2051521" cy="777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spcAft>
                <a:spcPts val="450"/>
              </a:spcAft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Создай собственную цепочку от слова </a:t>
            </a:r>
            <a:pPr algn="l" indent="0" marL="0">
              <a:lnSpc>
                <a:spcPct val="104000"/>
              </a:lnSpc>
              <a:spcAft>
                <a:spcPts val="450"/>
              </a:spcAft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«снег»</a:t>
            </a:r>
            <a:pPr algn="l" indent="0" marL="0">
              <a:lnSpc>
                <a:spcPct val="104000"/>
              </a:lnSpc>
              <a:spcAft>
                <a:spcPts val="450"/>
              </a:spcAft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Вот подсказка для старта:</a:t>
            </a:r>
            <a:endParaRPr lang="en-US" sz="90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снег → </a:t>
            </a:r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снежный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снеговик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заснеженный</a:t>
            </a:r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→ </a:t>
            </a:r>
            <a:pPr algn="l" indent="0" marL="0">
              <a:lnSpc>
                <a:spcPct val="104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?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6339185" y="1710258"/>
            <a:ext cx="2308696" cy="1787575"/>
          </a:xfrm>
          <a:prstGeom prst="roundRect">
            <a:avLst>
              <a:gd name="adj" fmla="val 2687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467773" y="1838846"/>
            <a:ext cx="2051521" cy="213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🔍</a:t>
            </a:r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Что ты умеешь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6467773" y="2115741"/>
            <a:ext cx="2051521" cy="12535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04000"/>
              </a:lnSpc>
              <a:buSzPct val="100000"/>
              <a:buChar char="•"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Находить исходное слово в цепочке</a:t>
            </a:r>
            <a:endParaRPr lang="en-US" sz="900" dirty="0"/>
          </a:p>
          <a:p>
            <a:pPr algn="l" marL="182880" indent="-182880">
              <a:lnSpc>
                <a:spcPct val="104000"/>
              </a:lnSpc>
              <a:buSzPct val="100000"/>
              <a:buChar char="•"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Выделять морфемы и понимать их роль</a:t>
            </a:r>
            <a:endParaRPr lang="en-US" sz="900" dirty="0"/>
          </a:p>
          <a:p>
            <a:pPr algn="l" marL="182880" indent="-182880">
              <a:lnSpc>
                <a:spcPct val="104000"/>
              </a:lnSpc>
              <a:buSzPct val="100000"/>
              <a:buChar char="•"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Строить новые звенья цепочки</a:t>
            </a:r>
            <a:endParaRPr lang="en-US" sz="900" dirty="0"/>
          </a:p>
          <a:p>
            <a:pPr algn="l" marL="182880" indent="-182880">
              <a:lnSpc>
                <a:spcPct val="104000"/>
              </a:lnSpc>
              <a:buSzPct val="100000"/>
              <a:buChar char="•"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Замечать чередования и другие изменения</a:t>
            </a:r>
            <a:endParaRPr lang="en-US" sz="900" dirty="0"/>
          </a:p>
        </p:txBody>
      </p:sp>
      <p:sp>
        <p:nvSpPr>
          <p:cNvPr id="12" name="Shape 8"/>
          <p:cNvSpPr/>
          <p:nvPr/>
        </p:nvSpPr>
        <p:spPr>
          <a:xfrm>
            <a:off x="3925119" y="3603203"/>
            <a:ext cx="4722763" cy="962695"/>
          </a:xfrm>
          <a:prstGeom prst="roundRect">
            <a:avLst>
              <a:gd name="adj" fmla="val 4989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053706" y="3731791"/>
            <a:ext cx="4465588" cy="2136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🌟</a:t>
            </a:r>
            <a:pPr algn="l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Помни всегда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4053706" y="4008686"/>
            <a:ext cx="4465588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Каждое слово — это маленькая история. Продолжай исследовать язык, задавай вопросы и строй новые цепочки. Русский язык бесконечно богат — и ты теперь умеешь читать его секреты!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2026-07-24T19:30:34Z</dcterms:created>
  <dcterms:modified xsi:type="dcterms:W3CDTF">2026-07-24T19:30:34Z</dcterms:modified>
</cp:coreProperties>
</file>