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Lora"/>
      <p:regular r:id="rId201314"/>
    </p:embeddedFont>
    <p:embeddedFont>
      <p:font typeface="Lora Bold"/>
      <p:regular r:id="rId201315"/>
    </p:embeddedFont>
    <p:embeddedFont>
      <p:font typeface="Source Sans 3"/>
      <p:regular r:id="rId201316"/>
    </p:embeddedFont>
    <p:embeddedFont>
      <p:font typeface="Source Sans 3 Bold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2.png"/><Relationship Id="rId7" Type="http://schemas.openxmlformats.org/officeDocument/2006/relationships/image" Target="../media/image-6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6.png"/><Relationship Id="rId7" Type="http://schemas.openxmlformats.org/officeDocument/2006/relationships/image" Target="../media/image-7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jpeg"/><Relationship Id="rId3" Type="http://schemas.openxmlformats.org/officeDocument/2006/relationships/image" Target="../media/image-8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576313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Словосочетание: Как мы строим мысли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52577" y="2680692"/>
            <a:ext cx="4667845" cy="886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1300"/>
              </a:spcAft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Основа синтаксиса русского языка — от простого слова к точной, богатой речи.</a:t>
            </a:r>
            <a:endParaRPr lang="en-US" sz="11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Сайфудинова Динора Михайловна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15603"/>
            <a:ext cx="4667845" cy="4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Итог: Инструмент ясности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523577" y="1066205"/>
            <a:ext cx="4667845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Словосочетание — это </a:t>
            </a:r>
            <a:pPr algn="l" indent="0" marL="0">
              <a:lnSpc>
                <a:spcPct val="132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«кирпичики»</a:t>
            </a:r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для построения сложных, точных и выразительных предложений.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23577" y="1696715"/>
            <a:ext cx="2261443" cy="1070223"/>
          </a:xfrm>
          <a:prstGeom prst="roundRect">
            <a:avLst>
              <a:gd name="adj" fmla="val 2064"/>
            </a:avLst>
          </a:prstGeom>
          <a:solidFill>
            <a:srgbClr val="F3E7D4"/>
          </a:solidFill>
          <a:ln/>
        </p:spPr>
      </p:sp>
      <p:sp>
        <p:nvSpPr>
          <p:cNvPr id="6" name="Text 3"/>
          <p:cNvSpPr/>
          <p:nvPr/>
        </p:nvSpPr>
        <p:spPr>
          <a:xfrm>
            <a:off x="670843" y="1843980"/>
            <a:ext cx="1966913" cy="221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📐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Управление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70843" y="2152204"/>
            <a:ext cx="1966913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Зависимое слово стоит в нужном падеже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2929979" y="1696715"/>
            <a:ext cx="2261443" cy="1070223"/>
          </a:xfrm>
          <a:prstGeom prst="roundRect">
            <a:avLst>
              <a:gd name="adj" fmla="val 2064"/>
            </a:avLst>
          </a:prstGeom>
          <a:solidFill>
            <a:srgbClr val="F3E7D4"/>
          </a:solidFill>
          <a:ln/>
        </p:spPr>
      </p:sp>
      <p:sp>
        <p:nvSpPr>
          <p:cNvPr id="9" name="Text 6"/>
          <p:cNvSpPr/>
          <p:nvPr/>
        </p:nvSpPr>
        <p:spPr>
          <a:xfrm>
            <a:off x="3077245" y="1843980"/>
            <a:ext cx="1966913" cy="221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🔗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Согласование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77245" y="2152204"/>
            <a:ext cx="1966913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Зависимое слово меняется вместе с главным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23577" y="2911897"/>
            <a:ext cx="4667845" cy="836488"/>
          </a:xfrm>
          <a:prstGeom prst="roundRect">
            <a:avLst>
              <a:gd name="adj" fmla="val 2641"/>
            </a:avLst>
          </a:prstGeom>
          <a:solidFill>
            <a:srgbClr val="F3E7D4"/>
          </a:solidFill>
          <a:ln/>
        </p:spPr>
      </p:sp>
      <p:sp>
        <p:nvSpPr>
          <p:cNvPr id="12" name="Text 9"/>
          <p:cNvSpPr/>
          <p:nvPr/>
        </p:nvSpPr>
        <p:spPr>
          <a:xfrm>
            <a:off x="670843" y="3059162"/>
            <a:ext cx="4373314" cy="2213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Примыкание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70843" y="3367385"/>
            <a:ext cx="4373314" cy="233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Связь только по смыслу, без изменения форм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23577" y="3911426"/>
            <a:ext cx="4667845" cy="816397"/>
          </a:xfrm>
          <a:prstGeom prst="roundRect">
            <a:avLst>
              <a:gd name="adj" fmla="val 2706"/>
            </a:avLst>
          </a:prstGeom>
          <a:solidFill>
            <a:srgbClr val="E2ECDF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43" y="4121423"/>
            <a:ext cx="184026" cy="147265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1002134" y="4093146"/>
            <a:ext cx="4042023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Владение правилами словосочетания делает вашу речь точной, богатой и профессиональной.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1481"/>
            <a:ext cx="8096845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Что такое словосочетание?</a:t>
            </a:r>
            <a:endParaRPr lang="en-US" sz="2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021482"/>
            <a:ext cx="2644825" cy="264482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63975" y="2172593"/>
            <a:ext cx="5161136" cy="3426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Словосочетание — это </a:t>
            </a:r>
            <a:pPr algn="l" indent="0" marL="0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синтаксическая единица</a:t>
            </a:r>
            <a:pPr algn="l"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из двух и более полнознаменательных слов, объединённых по смыслу и грамматически.</a:t>
            </a:r>
            <a:endParaRPr lang="en-US" sz="9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3880024"/>
            <a:ext cx="4000946" cy="84192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4226" y="4013522"/>
            <a:ext cx="3676799" cy="175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Главный признак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714226" y="4245843"/>
            <a:ext cx="3676799" cy="171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Подчинительная связь: одно слово </a:t>
            </a:r>
            <a:pPr algn="l" indent="0" marL="0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главное</a:t>
            </a:r>
            <a:pPr algn="l"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другое — </a:t>
            </a:r>
            <a:pPr algn="l" indent="0" marL="0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зависимое</a:t>
            </a:r>
            <a:pPr algn="l"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19476" y="3880024"/>
            <a:ext cx="4000946" cy="84192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810125" y="4013522"/>
            <a:ext cx="3676799" cy="175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Отличие от слова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4810125" y="4245843"/>
            <a:ext cx="3676799" cy="3426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Словосочетание называет предмет, действие или признак </a:t>
            </a:r>
            <a:pPr algn="l" indent="0" marL="0">
              <a:lnSpc>
                <a:spcPct val="120000"/>
              </a:lnSpc>
              <a:buNone/>
            </a:pPr>
            <a:r>
              <a:rPr lang="en-US" sz="90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точнее</a:t>
            </a:r>
            <a:pPr algn="l"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чем одно слово.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151930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Главная цель: Номинация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52577" y="1816298"/>
            <a:ext cx="4667845" cy="2175272"/>
          </a:xfrm>
          <a:prstGeom prst="roundRect">
            <a:avLst>
              <a:gd name="adj" fmla="val 1032"/>
            </a:avLst>
          </a:prstGeom>
          <a:solidFill>
            <a:srgbClr val="F3E7D4"/>
          </a:solidFill>
          <a:ln/>
        </p:spPr>
      </p:sp>
      <p:sp>
        <p:nvSpPr>
          <p:cNvPr id="5" name="Shape 2"/>
          <p:cNvSpPr/>
          <p:nvPr/>
        </p:nvSpPr>
        <p:spPr>
          <a:xfrm>
            <a:off x="3952577" y="1816298"/>
            <a:ext cx="2333923" cy="1327026"/>
          </a:xfrm>
          <a:custGeom>
            <a:avLst/>
            <a:gdLst/>
            <a:ahLst/>
            <a:cxnLst/>
            <a:rect l="l" t="t" r="r" b="b"/>
            <a:pathLst>
              <a:path w="2333923" h="1327026">
                <a:moveTo>
                  <a:pt x="18702" y="0"/>
                </a:moveTo>
                <a:lnTo>
                  <a:pt x="2333923" y="0"/>
                </a:lnTo>
                <a:lnTo>
                  <a:pt x="2333923" y="1327026"/>
                </a:lnTo>
                <a:lnTo>
                  <a:pt x="0" y="1327026"/>
                </a:lnTo>
                <a:lnTo>
                  <a:pt x="0" y="18702"/>
                </a:lnTo>
                <a:arcTo hR="18702" wR="18702" stAng="10800000" swAng="5400000"/>
                <a:close/>
              </a:path>
            </a:pathLst>
          </a:custGeom>
          <a:solidFill>
            <a:srgbClr val="F3E7D4"/>
          </a:solidFill>
          <a:ln/>
        </p:spPr>
      </p:sp>
      <p:sp>
        <p:nvSpPr>
          <p:cNvPr id="6" name="Text 3"/>
          <p:cNvSpPr/>
          <p:nvPr/>
        </p:nvSpPr>
        <p:spPr>
          <a:xfrm>
            <a:off x="4102150" y="1965871"/>
            <a:ext cx="203477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Просто слово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102150" y="2275582"/>
            <a:ext cx="2034778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«дом» — общее понятие, без уточнения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6286500" y="1816298"/>
            <a:ext cx="2333923" cy="1327026"/>
          </a:xfrm>
          <a:custGeom>
            <a:avLst/>
            <a:gdLst/>
            <a:ahLst/>
            <a:cxnLst/>
            <a:rect l="l" t="t" r="r" b="b"/>
            <a:pathLst>
              <a:path w="2333923" h="1327026">
                <a:moveTo>
                  <a:pt x="0" y="0"/>
                </a:moveTo>
                <a:lnTo>
                  <a:pt x="2315221" y="0"/>
                </a:lnTo>
                <a:arcTo hR="18702" wR="18702" stAng="16200000" swAng="5400000"/>
                <a:lnTo>
                  <a:pt x="2333923" y="1327026"/>
                </a:lnTo>
                <a:lnTo>
                  <a:pt x="0" y="1327026"/>
                </a:lnTo>
                <a:lnTo>
                  <a:pt x="0" y="0"/>
                </a:lnTo>
                <a:close/>
              </a:path>
            </a:pathLst>
          </a:custGeom>
          <a:solidFill>
            <a:srgbClr val="F3E7D4"/>
          </a:solidFill>
          <a:ln/>
        </p:spPr>
      </p:sp>
      <p:sp>
        <p:nvSpPr>
          <p:cNvPr id="9" name="Shape 6"/>
          <p:cNvSpPr/>
          <p:nvPr/>
        </p:nvSpPr>
        <p:spPr>
          <a:xfrm>
            <a:off x="6286500" y="1816298"/>
            <a:ext cx="19050" cy="1327026"/>
          </a:xfrm>
          <a:prstGeom prst="roundRect">
            <a:avLst>
              <a:gd name="adj" fmla="val 50000"/>
            </a:avLst>
          </a:prstGeom>
          <a:solidFill>
            <a:srgbClr val="D9CDBA"/>
          </a:solidFill>
          <a:ln/>
        </p:spPr>
      </p:sp>
      <p:sp>
        <p:nvSpPr>
          <p:cNvPr id="10" name="Text 7"/>
          <p:cNvSpPr/>
          <p:nvPr/>
        </p:nvSpPr>
        <p:spPr>
          <a:xfrm>
            <a:off x="6436072" y="1965871"/>
            <a:ext cx="203477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Словосочетание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36072" y="2275582"/>
            <a:ext cx="2034778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«кирпичный дом» — конкретный образ, точное наименование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3952577" y="3143324"/>
            <a:ext cx="4667845" cy="848246"/>
          </a:xfrm>
          <a:custGeom>
            <a:avLst/>
            <a:gdLst/>
            <a:ahLst/>
            <a:cxnLst/>
            <a:rect l="l" t="t" r="r" b="b"/>
            <a:pathLst>
              <a:path w="4667845" h="848246">
                <a:moveTo>
                  <a:pt x="0" y="0"/>
                </a:moveTo>
                <a:lnTo>
                  <a:pt x="4667845" y="0"/>
                </a:lnTo>
                <a:lnTo>
                  <a:pt x="4667845" y="829544"/>
                </a:lnTo>
                <a:arcTo hR="18702" wR="18702" stAng="0" swAng="5400000"/>
                <a:lnTo>
                  <a:pt x="18702" y="848246"/>
                </a:lnTo>
                <a:arcTo hR="18702" wR="18702" stAng="5400000" swAng="5400000"/>
                <a:lnTo>
                  <a:pt x="0" y="0"/>
                </a:lnTo>
                <a:close/>
              </a:path>
            </a:pathLst>
          </a:custGeom>
          <a:solidFill>
            <a:srgbClr val="F3E7D4"/>
          </a:solidFill>
          <a:ln/>
        </p:spPr>
      </p:sp>
      <p:sp>
        <p:nvSpPr>
          <p:cNvPr id="13" name="Shape 10"/>
          <p:cNvSpPr/>
          <p:nvPr/>
        </p:nvSpPr>
        <p:spPr>
          <a:xfrm>
            <a:off x="3952577" y="3143324"/>
            <a:ext cx="4667845" cy="19050"/>
          </a:xfrm>
          <a:prstGeom prst="roundRect">
            <a:avLst>
              <a:gd name="adj" fmla="val 50000"/>
            </a:avLst>
          </a:prstGeom>
          <a:solidFill>
            <a:srgbClr val="D9CDBA"/>
          </a:solidFill>
          <a:ln/>
        </p:spPr>
      </p:sp>
      <p:sp>
        <p:nvSpPr>
          <p:cNvPr id="14" name="Text 11"/>
          <p:cNvSpPr/>
          <p:nvPr/>
        </p:nvSpPr>
        <p:spPr>
          <a:xfrm>
            <a:off x="4102150" y="3292897"/>
            <a:ext cx="436870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Зачем это нужно?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102150" y="3602608"/>
            <a:ext cx="436870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Словосочетание даёт более точное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имя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предмету или действию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41276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Способ связи: Управление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1855217"/>
            <a:ext cx="38659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Суть правила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523577" y="2224757"/>
            <a:ext cx="3865959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Главное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требует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от зависимого определённой падежной формы. При изменении главного слова форма зависимого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не меняется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50" dirty="0"/>
          </a:p>
        </p:txBody>
      </p:sp>
      <p:sp>
        <p:nvSpPr>
          <p:cNvPr id="5" name="Shape 3"/>
          <p:cNvSpPr/>
          <p:nvPr/>
        </p:nvSpPr>
        <p:spPr>
          <a:xfrm>
            <a:off x="523577" y="3111178"/>
            <a:ext cx="3865959" cy="822722"/>
          </a:xfrm>
          <a:prstGeom prst="roundRect">
            <a:avLst>
              <a:gd name="adj" fmla="val 2728"/>
            </a:avLst>
          </a:prstGeom>
          <a:solidFill>
            <a:srgbClr val="E2ECD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3150" y="3329136"/>
            <a:ext cx="187003" cy="1495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09724" y="3283148"/>
            <a:ext cx="3230240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Вопрос всегда падежный: кого? чего? кому? чем? о чём?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4759226" y="1873895"/>
            <a:ext cx="1858194" cy="908075"/>
          </a:xfrm>
          <a:prstGeom prst="roundRect">
            <a:avLst>
              <a:gd name="adj" fmla="val 2471"/>
            </a:avLst>
          </a:prstGeom>
          <a:solidFill>
            <a:srgbClr val="F3E7D4"/>
          </a:solidFill>
          <a:ln/>
        </p:spPr>
      </p:sp>
      <p:sp>
        <p:nvSpPr>
          <p:cNvPr id="9" name="Text 6"/>
          <p:cNvSpPr/>
          <p:nvPr/>
        </p:nvSpPr>
        <p:spPr>
          <a:xfrm>
            <a:off x="4908798" y="2023467"/>
            <a:ext cx="155904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читать (что?)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4908798" y="2393007"/>
            <a:ext cx="155904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книгу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766992" y="1873895"/>
            <a:ext cx="1858194" cy="908075"/>
          </a:xfrm>
          <a:prstGeom prst="roundRect">
            <a:avLst>
              <a:gd name="adj" fmla="val 2471"/>
            </a:avLst>
          </a:prstGeom>
          <a:solidFill>
            <a:srgbClr val="F3E7D4"/>
          </a:solidFill>
          <a:ln/>
        </p:spPr>
      </p:sp>
      <p:sp>
        <p:nvSpPr>
          <p:cNvPr id="12" name="Text 9"/>
          <p:cNvSpPr/>
          <p:nvPr/>
        </p:nvSpPr>
        <p:spPr>
          <a:xfrm>
            <a:off x="6916564" y="2023467"/>
            <a:ext cx="155904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гордиться (чем?)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916564" y="2393007"/>
            <a:ext cx="155904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успехом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759226" y="2931542"/>
            <a:ext cx="3865959" cy="908075"/>
          </a:xfrm>
          <a:prstGeom prst="roundRect">
            <a:avLst>
              <a:gd name="adj" fmla="val 2471"/>
            </a:avLst>
          </a:prstGeom>
          <a:solidFill>
            <a:srgbClr val="F3E7D4"/>
          </a:solidFill>
          <a:ln/>
        </p:spPr>
      </p:sp>
      <p:sp>
        <p:nvSpPr>
          <p:cNvPr id="15" name="Text 12"/>
          <p:cNvSpPr/>
          <p:nvPr/>
        </p:nvSpPr>
        <p:spPr>
          <a:xfrm>
            <a:off x="4908798" y="3081114"/>
            <a:ext cx="356681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думать (о чём?)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908798" y="3450654"/>
            <a:ext cx="356681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 будущем</a:t>
            </a:r>
            <a:endParaRPr lang="en-US" sz="11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20613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Способ связи: Согласование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1434554"/>
            <a:ext cx="38659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Суть правила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523577" y="1804095"/>
            <a:ext cx="386595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Зависимое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меняет свою форму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вслед за главным — по роду, числу и падежу. Они «согласуются» друг с другом.</a:t>
            </a:r>
            <a:endParaRPr lang="en-US" sz="11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59226" y="1453232"/>
            <a:ext cx="1858194" cy="137591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598505" y="1565449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927848" y="2051596"/>
            <a:ext cx="152094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Именительный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4927848" y="2421136"/>
            <a:ext cx="152094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красивый цветок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66992" y="1453232"/>
            <a:ext cx="1858194" cy="137591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606271" y="1565449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6935614" y="2051596"/>
            <a:ext cx="152094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Родительный</a:t>
            </a:r>
            <a:endParaRPr lang="en-US" sz="1350" dirty="0"/>
          </a:p>
        </p:txBody>
      </p:sp>
      <p:sp>
        <p:nvSpPr>
          <p:cNvPr id="12" name="Text 8"/>
          <p:cNvSpPr/>
          <p:nvPr/>
        </p:nvSpPr>
        <p:spPr>
          <a:xfrm>
            <a:off x="6935614" y="2421136"/>
            <a:ext cx="152094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красивого цветка</a:t>
            </a:r>
            <a:endParaRPr lang="en-US" sz="11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59226" y="2978721"/>
            <a:ext cx="3865959" cy="137591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602425" y="3090937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0"/>
          <p:cNvSpPr/>
          <p:nvPr/>
        </p:nvSpPr>
        <p:spPr>
          <a:xfrm>
            <a:off x="4927848" y="3577084"/>
            <a:ext cx="352871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Дательный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4927848" y="3946624"/>
            <a:ext cx="352871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красивому цветку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49461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Способ связи: Примыкание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282080"/>
            <a:ext cx="2596679" cy="259667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89945" y="2044005"/>
            <a:ext cx="513516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Суть правила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3489945" y="2413546"/>
            <a:ext cx="5135166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Зависимое слово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не изменяется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грамматически. Связь осуществляется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только по смыслу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Зависимым чаще всего бывает наречие, инфинитив или деепричастие.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86" y="4222738"/>
            <a:ext cx="224358" cy="22435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09724" y="4215259"/>
            <a:ext cx="208813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громко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петь — наречие</a:t>
            </a:r>
            <a:endParaRPr lang="en-US" sz="11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0968" y="4222738"/>
            <a:ext cx="224358" cy="22435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771007" y="4215259"/>
            <a:ext cx="208813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очень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быстрый — наречие</a:t>
            </a:r>
            <a:endParaRPr lang="en-US" sz="11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2251" y="4222738"/>
            <a:ext cx="224358" cy="22435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532290" y="4215259"/>
            <a:ext cx="2088133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желание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учиться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инфинитив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28774"/>
            <a:ext cx="4667845" cy="7974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Что </a:t>
            </a:r>
            <a:pPr algn="l" indent="0" marL="0">
              <a:lnSpc>
                <a:spcPct val="104000"/>
              </a:lnSpc>
              <a:buNone/>
            </a:pPr>
            <a:r>
              <a:rPr lang="en-US" sz="2500" i="1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не</a:t>
            </a:r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является словосочетанием?</a:t>
            </a:r>
            <a:endParaRPr lang="en-US" sz="2500" dirty="0"/>
          </a:p>
        </p:txBody>
      </p:sp>
      <p:sp>
        <p:nvSpPr>
          <p:cNvPr id="4" name="Shape 1"/>
          <p:cNvSpPr/>
          <p:nvPr/>
        </p:nvSpPr>
        <p:spPr>
          <a:xfrm>
            <a:off x="523577" y="1410444"/>
            <a:ext cx="2272457" cy="1694036"/>
          </a:xfrm>
          <a:prstGeom prst="roundRect">
            <a:avLst>
              <a:gd name="adj" fmla="val 1201"/>
            </a:avLst>
          </a:prstGeom>
          <a:solidFill>
            <a:srgbClr val="F3E7D4"/>
          </a:solidFill>
          <a:ln/>
        </p:spPr>
      </p:sp>
      <p:sp>
        <p:nvSpPr>
          <p:cNvPr id="5" name="Shape 2"/>
          <p:cNvSpPr/>
          <p:nvPr/>
        </p:nvSpPr>
        <p:spPr>
          <a:xfrm>
            <a:off x="659160" y="1546027"/>
            <a:ext cx="406747" cy="406747"/>
          </a:xfrm>
          <a:prstGeom prst="ellipse">
            <a:avLst/>
          </a:prstGeom>
          <a:solidFill>
            <a:srgbClr val="38512F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1004" y="1657871"/>
            <a:ext cx="182984" cy="18298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9160" y="2075631"/>
            <a:ext cx="2001292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Грамматическая основа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659160" y="2348731"/>
            <a:ext cx="2001292" cy="6201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Подлежащее + сказуемое — это </a:t>
            </a:r>
            <a:pPr algn="l" indent="0" marL="0">
              <a:lnSpc>
                <a:spcPct val="127000"/>
              </a:lnSpc>
              <a:buNone/>
            </a:pPr>
            <a:r>
              <a:rPr lang="en-US" sz="10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ядро предложения</a:t>
            </a:r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а не словосочетание</a:t>
            </a:r>
            <a:endParaRPr lang="en-US" sz="1050" dirty="0"/>
          </a:p>
        </p:txBody>
      </p:sp>
      <p:sp>
        <p:nvSpPr>
          <p:cNvPr id="9" name="Shape 5"/>
          <p:cNvSpPr/>
          <p:nvPr/>
        </p:nvSpPr>
        <p:spPr>
          <a:xfrm>
            <a:off x="2918892" y="1410444"/>
            <a:ext cx="2272531" cy="1694036"/>
          </a:xfrm>
          <a:prstGeom prst="roundRect">
            <a:avLst>
              <a:gd name="adj" fmla="val 1201"/>
            </a:avLst>
          </a:prstGeom>
          <a:solidFill>
            <a:srgbClr val="F3E7D4"/>
          </a:solidFill>
          <a:ln/>
        </p:spPr>
      </p:sp>
      <p:sp>
        <p:nvSpPr>
          <p:cNvPr id="10" name="Shape 6"/>
          <p:cNvSpPr/>
          <p:nvPr/>
        </p:nvSpPr>
        <p:spPr>
          <a:xfrm>
            <a:off x="3054474" y="1546027"/>
            <a:ext cx="406747" cy="406747"/>
          </a:xfrm>
          <a:prstGeom prst="ellipse">
            <a:avLst/>
          </a:prstGeom>
          <a:solidFill>
            <a:srgbClr val="38512F"/>
          </a:solidFill>
          <a:ln/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6318" y="1657871"/>
            <a:ext cx="182984" cy="18298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054474" y="2075631"/>
            <a:ext cx="2001366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Однородные члены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3054474" y="2348731"/>
            <a:ext cx="2001366" cy="6201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«солнце и луна», «читал и писал» — это </a:t>
            </a:r>
            <a:pPr algn="l" indent="0" marL="0">
              <a:lnSpc>
                <a:spcPct val="127000"/>
              </a:lnSpc>
              <a:buNone/>
            </a:pPr>
            <a:r>
              <a:rPr lang="en-US" sz="10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перечисление</a:t>
            </a:r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связь сочинительная</a:t>
            </a:r>
            <a:endParaRPr lang="en-US" sz="1050" dirty="0"/>
          </a:p>
        </p:txBody>
      </p:sp>
      <p:sp>
        <p:nvSpPr>
          <p:cNvPr id="14" name="Shape 9"/>
          <p:cNvSpPr/>
          <p:nvPr/>
        </p:nvSpPr>
        <p:spPr>
          <a:xfrm>
            <a:off x="523577" y="3227338"/>
            <a:ext cx="4667845" cy="1487314"/>
          </a:xfrm>
          <a:prstGeom prst="roundRect">
            <a:avLst>
              <a:gd name="adj" fmla="val 1367"/>
            </a:avLst>
          </a:prstGeom>
          <a:solidFill>
            <a:srgbClr val="F3E7D4"/>
          </a:solidFill>
          <a:ln/>
        </p:spPr>
      </p:sp>
      <p:sp>
        <p:nvSpPr>
          <p:cNvPr id="15" name="Shape 10"/>
          <p:cNvSpPr/>
          <p:nvPr/>
        </p:nvSpPr>
        <p:spPr>
          <a:xfrm>
            <a:off x="659160" y="3362920"/>
            <a:ext cx="406747" cy="406747"/>
          </a:xfrm>
          <a:prstGeom prst="ellipse">
            <a:avLst/>
          </a:prstGeom>
          <a:solidFill>
            <a:srgbClr val="38512F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1004" y="3474765"/>
            <a:ext cx="182984" cy="18298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9160" y="3892525"/>
            <a:ext cx="4396680" cy="1994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Фразеологизмы</a:t>
            </a:r>
            <a:endParaRPr lang="en-US" sz="1250" dirty="0"/>
          </a:p>
        </p:txBody>
      </p:sp>
      <p:sp>
        <p:nvSpPr>
          <p:cNvPr id="18" name="Text 12"/>
          <p:cNvSpPr/>
          <p:nvPr/>
        </p:nvSpPr>
        <p:spPr>
          <a:xfrm>
            <a:off x="659160" y="4165625"/>
            <a:ext cx="4396680" cy="4134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«бить баклуши», «сломя голову» — неделимы по смыслу, это </a:t>
            </a:r>
            <a:pPr algn="l" indent="0" marL="0">
              <a:lnSpc>
                <a:spcPct val="127000"/>
              </a:lnSpc>
              <a:buNone/>
            </a:pPr>
            <a:r>
              <a:rPr lang="en-US" sz="10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единое целое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81310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Типы по главному слову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220539"/>
            <a:ext cx="2574280" cy="159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961084"/>
            <a:ext cx="257428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Глагольные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23577" y="3270796"/>
            <a:ext cx="2574280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Главное слово —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глагол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523577" y="3599929"/>
            <a:ext cx="2574280" cy="822796"/>
          </a:xfrm>
          <a:prstGeom prst="rect">
            <a:avLst/>
          </a:prstGeom>
          <a:noFill/>
          <a:ln/>
        </p:spPr>
        <p:txBody>
          <a:bodyPr wrap="square" lIns="0" tIns="59845" rIns="0" bIns="0" rtlCol="0" anchor="t">
            <a:normAutofit/>
          </a:bodyPr>
          <a:lstStyle/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написать письмо</a:t>
            </a:r>
            <a:endParaRPr lang="en-US" sz="1150" dirty="0"/>
          </a:p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быстро бежать</a:t>
            </a:r>
            <a:endParaRPr lang="en-US" sz="1150" dirty="0"/>
          </a:p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думать о будущем</a:t>
            </a:r>
            <a:endParaRPr lang="en-US" sz="11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4860" y="1220539"/>
            <a:ext cx="2574280" cy="15909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84860" y="2961084"/>
            <a:ext cx="257428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Именные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284860" y="3270796"/>
            <a:ext cx="2574280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Главное слово —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существительное или прилагательное</a:t>
            </a:r>
            <a:endParaRPr lang="en-US" sz="1150" dirty="0"/>
          </a:p>
        </p:txBody>
      </p:sp>
      <p:sp>
        <p:nvSpPr>
          <p:cNvPr id="10" name="Text 6"/>
          <p:cNvSpPr/>
          <p:nvPr/>
        </p:nvSpPr>
        <p:spPr>
          <a:xfrm>
            <a:off x="3284860" y="3839319"/>
            <a:ext cx="2574280" cy="822796"/>
          </a:xfrm>
          <a:prstGeom prst="rect">
            <a:avLst/>
          </a:prstGeom>
          <a:noFill/>
          <a:ln/>
        </p:spPr>
        <p:txBody>
          <a:bodyPr wrap="square" lIns="0" tIns="59845" rIns="0" bIns="0" rtlCol="0" anchor="t">
            <a:normAutofit/>
          </a:bodyPr>
          <a:lstStyle/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интересная книга</a:t>
            </a:r>
            <a:endParaRPr lang="en-US" sz="1150" dirty="0"/>
          </a:p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очень смелый</a:t>
            </a:r>
            <a:endParaRPr lang="en-US" sz="1150" dirty="0"/>
          </a:p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стакан воды</a:t>
            </a:r>
            <a:endParaRPr lang="en-US" sz="11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143" y="1220539"/>
            <a:ext cx="2574280" cy="159097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46143" y="2961084"/>
            <a:ext cx="2574280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Наречные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6046143" y="3270796"/>
            <a:ext cx="2574280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Главное слово — </a:t>
            </a:r>
            <a:pPr algn="l" indent="0" marL="0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наречие</a:t>
            </a:r>
            <a:endParaRPr lang="en-US" sz="1150" dirty="0"/>
          </a:p>
        </p:txBody>
      </p:sp>
      <p:sp>
        <p:nvSpPr>
          <p:cNvPr id="14" name="Text 9"/>
          <p:cNvSpPr/>
          <p:nvPr/>
        </p:nvSpPr>
        <p:spPr>
          <a:xfrm>
            <a:off x="6046143" y="3599929"/>
            <a:ext cx="2574280" cy="822796"/>
          </a:xfrm>
          <a:prstGeom prst="rect">
            <a:avLst/>
          </a:prstGeom>
          <a:noFill/>
          <a:ln/>
        </p:spPr>
        <p:txBody>
          <a:bodyPr wrap="square" lIns="0" tIns="59845" rIns="0" bIns="0" rtlCol="0" anchor="t">
            <a:normAutofit/>
          </a:bodyPr>
          <a:lstStyle/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крайне медленно</a:t>
            </a:r>
            <a:endParaRPr lang="en-US" sz="1150" dirty="0"/>
          </a:p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очень удобно</a:t>
            </a:r>
            <a:endParaRPr lang="en-US" sz="1150" dirty="0"/>
          </a:p>
          <a:p>
            <a:pPr algn="l" marL="233680" indent="-233680">
              <a:lnSpc>
                <a:spcPct val="133000"/>
              </a:lnSpc>
              <a:buSzPct val="100000"/>
              <a:buChar char="•"/>
            </a:pPr>
            <a:r>
              <a:rPr lang="en-US" sz="11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слишком поздно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51545"/>
            <a:ext cx="8096845" cy="3644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Современный подход: Правила анализа</a:t>
            </a:r>
            <a:endParaRPr lang="en-US" sz="22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3715" y="1437159"/>
            <a:ext cx="5096842" cy="233265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456391" y="3134674"/>
            <a:ext cx="956894" cy="346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Проверь единство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3250442" y="3134674"/>
            <a:ext cx="956894" cy="346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Определи связь</a:t>
            </a:r>
            <a:endParaRPr lang="en-US" sz="1050" dirty="0"/>
          </a:p>
        </p:txBody>
      </p:sp>
      <p:sp>
        <p:nvSpPr>
          <p:cNvPr id="6" name="Text 3"/>
          <p:cNvSpPr/>
          <p:nvPr/>
        </p:nvSpPr>
        <p:spPr>
          <a:xfrm>
            <a:off x="2051047" y="3221311"/>
            <a:ext cx="956894" cy="173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Задай вопрос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825436" y="3134674"/>
            <a:ext cx="956894" cy="346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Найди главное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523577" y="3885233"/>
            <a:ext cx="5157118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Используйте эти три шага при разборе любого словосочетания — они универсальны и применимы ко всем случаям.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987728" y="1072381"/>
            <a:ext cx="263738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Пример разбора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987728" y="1357089"/>
            <a:ext cx="309458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Словосочетание: </a:t>
            </a:r>
            <a:pPr algn="l" indent="0" marL="0">
              <a:lnSpc>
                <a:spcPct val="122000"/>
              </a:lnSpc>
              <a:buNone/>
            </a:pPr>
            <a:r>
              <a:rPr lang="en-US" sz="9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«читать внимательно»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5987728" y="1653704"/>
            <a:ext cx="247724" cy="1548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01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5987728" y="1849934"/>
            <a:ext cx="2637383" cy="14288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3" name="Text 10"/>
          <p:cNvSpPr/>
          <p:nvPr/>
        </p:nvSpPr>
        <p:spPr>
          <a:xfrm>
            <a:off x="5987728" y="1940421"/>
            <a:ext cx="263738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Главное слово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987728" y="2225129"/>
            <a:ext cx="263738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читать (глагол) → задаём вопрос «как?»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5987728" y="2601739"/>
            <a:ext cx="247724" cy="1548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02</a:t>
            </a:r>
            <a:endParaRPr lang="en-US" sz="950" dirty="0"/>
          </a:p>
        </p:txBody>
      </p:sp>
      <p:sp>
        <p:nvSpPr>
          <p:cNvPr id="16" name="Shape 13"/>
          <p:cNvSpPr/>
          <p:nvPr/>
        </p:nvSpPr>
        <p:spPr>
          <a:xfrm>
            <a:off x="5987728" y="2797969"/>
            <a:ext cx="2637383" cy="14288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17" name="Text 14"/>
          <p:cNvSpPr/>
          <p:nvPr/>
        </p:nvSpPr>
        <p:spPr>
          <a:xfrm>
            <a:off x="5987728" y="2888456"/>
            <a:ext cx="263738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Способ связи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5987728" y="3173164"/>
            <a:ext cx="2637383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«внимательно» — наречие, неизменяемо → </a:t>
            </a:r>
            <a:pPr algn="l" indent="0" marL="0">
              <a:lnSpc>
                <a:spcPct val="122000"/>
              </a:lnSpc>
              <a:buNone/>
            </a:pPr>
            <a:r>
              <a:rPr lang="en-US" sz="950" b="1" dirty="0">
                <a:solidFill>
                  <a:srgbClr val="3A363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примыкание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5987728" y="3730972"/>
            <a:ext cx="247724" cy="1548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03</a:t>
            </a:r>
            <a:endParaRPr lang="en-US" sz="950" dirty="0"/>
          </a:p>
        </p:txBody>
      </p:sp>
      <p:sp>
        <p:nvSpPr>
          <p:cNvPr id="20" name="Shape 17"/>
          <p:cNvSpPr/>
          <p:nvPr/>
        </p:nvSpPr>
        <p:spPr>
          <a:xfrm>
            <a:off x="5987728" y="3927202"/>
            <a:ext cx="2637383" cy="14288"/>
          </a:xfrm>
          <a:prstGeom prst="rect">
            <a:avLst/>
          </a:prstGeom>
          <a:solidFill>
            <a:srgbClr val="38512F"/>
          </a:solidFill>
          <a:ln/>
        </p:spPr>
      </p:sp>
      <p:sp>
        <p:nvSpPr>
          <p:cNvPr id="21" name="Text 18"/>
          <p:cNvSpPr/>
          <p:nvPr/>
        </p:nvSpPr>
        <p:spPr>
          <a:xfrm>
            <a:off x="5987728" y="4017690"/>
            <a:ext cx="2637383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Тип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5987728" y="4302398"/>
            <a:ext cx="263738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Глагольное словосочетание ✓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2026-08-18T14:20:36Z</dcterms:created>
  <dcterms:modified xsi:type="dcterms:W3CDTF">2026-08-18T14:20:36Z</dcterms:modified>
</cp:coreProperties>
</file>