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Gelasio"/>
      <p:regular r:id="rId201314"/>
    </p:embeddedFont>
    <p:embeddedFont>
      <p:font typeface="Gelasio SemiBold"/>
      <p:regular r:id="rId201315"/>
    </p:embeddedFont>
    <p:embeddedFont>
      <p:font typeface="Gelasio Bold"/>
      <p:regular r:id="rId2013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9F6F0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2.png"/><Relationship Id="rId5" Type="http://schemas.openxmlformats.org/officeDocument/2006/relationships/image" Target="../media/image-2-3.sv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2.png"/><Relationship Id="rId5" Type="http://schemas.openxmlformats.org/officeDocument/2006/relationships/image" Target="../media/image-8-3.sv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EE8D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842" y="106263"/>
            <a:ext cx="3287316" cy="49309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1715914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Сложносочинённое предложение (ССП)</a:t>
            </a:r>
            <a:endParaRPr lang="en-US" sz="2750" dirty="0"/>
          </a:p>
        </p:txBody>
      </p:sp>
      <p:sp>
        <p:nvSpPr>
          <p:cNvPr id="5" name="Text 2"/>
          <p:cNvSpPr/>
          <p:nvPr/>
        </p:nvSpPr>
        <p:spPr>
          <a:xfrm>
            <a:off x="3925119" y="2814489"/>
            <a:ext cx="4722763" cy="61309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Кратко, понятно, легко — с таблицами и примерами</a:t>
            </a:r>
            <a:endParaRPr lang="en-US" sz="110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Сайфудинова Динора Михайловна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41871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Итог: таблица-памятка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496119" y="1168375"/>
            <a:ext cx="8151763" cy="2556867"/>
          </a:xfrm>
          <a:prstGeom prst="roundRect">
            <a:avLst>
              <a:gd name="adj" fmla="val 832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96119" y="1581969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496119" y="2219995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496119" y="3084835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3215283" y="1168375"/>
            <a:ext cx="8860" cy="2556867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5928792" y="1168375"/>
            <a:ext cx="8860" cy="2556867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501774" y="1173138"/>
            <a:ext cx="2713509" cy="408831"/>
          </a:xfrm>
          <a:custGeom>
            <a:avLst/>
            <a:gdLst/>
            <a:ahLst/>
            <a:cxnLst/>
            <a:rect l="l" t="t" r="r" b="b"/>
            <a:pathLst>
              <a:path w="2713509" h="408831">
                <a:moveTo>
                  <a:pt x="17721" y="0"/>
                </a:moveTo>
                <a:lnTo>
                  <a:pt x="2713509" y="0"/>
                </a:lnTo>
                <a:lnTo>
                  <a:pt x="2713509" y="408831"/>
                </a:lnTo>
                <a:lnTo>
                  <a:pt x="0" y="408831"/>
                </a:lnTo>
                <a:lnTo>
                  <a:pt x="0" y="17721"/>
                </a:lnTo>
                <a:arcTo hR="17721" wR="17721" stAng="10800000" swAng="5400000"/>
                <a:close/>
              </a:path>
            </a:pathLst>
          </a:custGeom>
          <a:solidFill>
            <a:srgbClr val="D3C5B6"/>
          </a:solidFill>
          <a:ln/>
        </p:spPr>
      </p:sp>
      <p:sp>
        <p:nvSpPr>
          <p:cNvPr id="10" name="Text 8"/>
          <p:cNvSpPr/>
          <p:nvPr/>
        </p:nvSpPr>
        <p:spPr>
          <a:xfrm>
            <a:off x="643533" y="1262955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Знак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215283" y="1173138"/>
            <a:ext cx="2713509" cy="408831"/>
          </a:xfrm>
          <a:prstGeom prst="rect">
            <a:avLst/>
          </a:prstGeom>
          <a:solidFill>
            <a:srgbClr val="D3C5B6"/>
          </a:solidFill>
          <a:ln/>
        </p:spPr>
      </p:sp>
      <p:sp>
        <p:nvSpPr>
          <p:cNvPr id="12" name="Text 10"/>
          <p:cNvSpPr/>
          <p:nvPr/>
        </p:nvSpPr>
        <p:spPr>
          <a:xfrm>
            <a:off x="3359423" y="1262955"/>
            <a:ext cx="288242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Когда ставить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928792" y="1173138"/>
            <a:ext cx="2713509" cy="408831"/>
          </a:xfrm>
          <a:custGeom>
            <a:avLst/>
            <a:gdLst/>
            <a:ahLst/>
            <a:cxnLst/>
            <a:rect l="l" t="t" r="r" b="b"/>
            <a:pathLst>
              <a:path w="2713509" h="408831">
                <a:moveTo>
                  <a:pt x="0" y="0"/>
                </a:moveTo>
                <a:lnTo>
                  <a:pt x="2695788" y="0"/>
                </a:lnTo>
                <a:arcTo hR="17721" wR="17721" stAng="16200000" swAng="5400000"/>
                <a:lnTo>
                  <a:pt x="2713509" y="408831"/>
                </a:lnTo>
                <a:lnTo>
                  <a:pt x="0" y="408831"/>
                </a:lnTo>
                <a:lnTo>
                  <a:pt x="0" y="0"/>
                </a:lnTo>
                <a:close/>
              </a:path>
            </a:pathLst>
          </a:custGeom>
          <a:solidFill>
            <a:srgbClr val="D3C5B6"/>
          </a:solidFill>
          <a:ln/>
        </p:spPr>
      </p:sp>
      <p:sp>
        <p:nvSpPr>
          <p:cNvPr id="14" name="Text 12"/>
          <p:cNvSpPr/>
          <p:nvPr/>
        </p:nvSpPr>
        <p:spPr>
          <a:xfrm>
            <a:off x="6072932" y="1262955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Формула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43533" y="1674168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,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Запятая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3359423" y="1674168"/>
            <a:ext cx="2425229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Между частями ССП — в общем случае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072932" y="1674168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[Ч1] , союз [Ч2]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43533" y="2312194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Без знака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3359423" y="2312194"/>
            <a:ext cx="2425229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Общий второстепенный член, общее придаточное, назывные / вопросительные / неопр.-личн.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072932" y="2312194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Общее [Ч1] союз [Ч2]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43533" y="3177034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—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Тире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3359423" y="3177034"/>
            <a:ext cx="2425229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Резкое противопоставление или быстрая смена событий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072932" y="3177034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[Ч1] — союз [Ч2]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496119" y="3884712"/>
            <a:ext cx="2622724" cy="816843"/>
          </a:xfrm>
          <a:prstGeom prst="roundRect">
            <a:avLst>
              <a:gd name="adj" fmla="val 2603"/>
            </a:avLst>
          </a:prstGeom>
          <a:solidFill>
            <a:srgbClr val="EEE8DD"/>
          </a:solidFill>
          <a:ln/>
        </p:spPr>
      </p:sp>
      <p:sp>
        <p:nvSpPr>
          <p:cNvPr id="25" name="Text 23"/>
          <p:cNvSpPr/>
          <p:nvPr/>
        </p:nvSpPr>
        <p:spPr>
          <a:xfrm>
            <a:off x="637877" y="4026471"/>
            <a:ext cx="233920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Шаг 1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637877" y="4332982"/>
            <a:ext cx="2339206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Найди части и союз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3260601" y="3884712"/>
            <a:ext cx="2622724" cy="816843"/>
          </a:xfrm>
          <a:prstGeom prst="roundRect">
            <a:avLst>
              <a:gd name="adj" fmla="val 2603"/>
            </a:avLst>
          </a:prstGeom>
          <a:solidFill>
            <a:srgbClr val="EEE8DD"/>
          </a:solidFill>
          <a:ln/>
        </p:spPr>
      </p:sp>
      <p:sp>
        <p:nvSpPr>
          <p:cNvPr id="28" name="Text 26"/>
          <p:cNvSpPr/>
          <p:nvPr/>
        </p:nvSpPr>
        <p:spPr>
          <a:xfrm>
            <a:off x="3402360" y="4026471"/>
            <a:ext cx="233920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Шаг 2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3402360" y="4332982"/>
            <a:ext cx="2339206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Проверь исключения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6025083" y="3884712"/>
            <a:ext cx="2622724" cy="816843"/>
          </a:xfrm>
          <a:prstGeom prst="roundRect">
            <a:avLst>
              <a:gd name="adj" fmla="val 2603"/>
            </a:avLst>
          </a:prstGeom>
          <a:solidFill>
            <a:srgbClr val="EEE8DD"/>
          </a:solidFill>
          <a:ln/>
        </p:spPr>
      </p:sp>
      <p:sp>
        <p:nvSpPr>
          <p:cNvPr id="31" name="Text 29"/>
          <p:cNvSpPr/>
          <p:nvPr/>
        </p:nvSpPr>
        <p:spPr>
          <a:xfrm>
            <a:off x="6166842" y="4026471"/>
            <a:ext cx="233920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Шаг 3</a:t>
            </a:r>
            <a:endParaRPr lang="en-US" sz="1350" dirty="0"/>
          </a:p>
        </p:txBody>
      </p:sp>
      <p:sp>
        <p:nvSpPr>
          <p:cNvPr id="32" name="Text 30"/>
          <p:cNvSpPr/>
          <p:nvPr/>
        </p:nvSpPr>
        <p:spPr>
          <a:xfrm>
            <a:off x="6166842" y="4332982"/>
            <a:ext cx="2339206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Выбери нужный знак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93799"/>
            <a:ext cx="8151763" cy="3668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Что такое ССП?</a:t>
            </a:r>
            <a:endParaRPr lang="en-US" sz="23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015752"/>
            <a:ext cx="2666926" cy="266692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454152" y="2177504"/>
            <a:ext cx="5198418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Сложносочинённое предложение (ССП)</a:t>
            </a:r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это сложное предложение, части которого соединены </a:t>
            </a:r>
            <a:pPr algn="l" indent="0" marL="0">
              <a:lnSpc>
                <a:spcPct val="122000"/>
              </a:lnSpc>
              <a:buNone/>
            </a:pPr>
            <a:r>
              <a:rPr lang="en-US" sz="9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сочинительной связью</a:t>
            </a:r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.</a:t>
            </a:r>
            <a:endParaRPr lang="en-US" sz="9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3901306"/>
            <a:ext cx="4027289" cy="84832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84907" y="4032945"/>
            <a:ext cx="3706862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Равноправие частей</a:t>
            </a:r>
            <a:endParaRPr lang="en-US" sz="1150" dirty="0"/>
          </a:p>
        </p:txBody>
      </p:sp>
      <p:sp>
        <p:nvSpPr>
          <p:cNvPr id="7" name="Text 3"/>
          <p:cNvSpPr/>
          <p:nvPr/>
        </p:nvSpPr>
        <p:spPr>
          <a:xfrm>
            <a:off x="684907" y="4274641"/>
            <a:ext cx="3706862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Обе части независимы — от одной к другой нельзя задать смысловой вопрос.</a:t>
            </a:r>
            <a:endParaRPr lang="en-US" sz="9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20592" y="3901306"/>
            <a:ext cx="4027289" cy="84832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809381" y="4032945"/>
            <a:ext cx="3706862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Сочинительный союз</a:t>
            </a:r>
            <a:endParaRPr lang="en-US" sz="1150" dirty="0"/>
          </a:p>
        </p:txBody>
      </p:sp>
      <p:sp>
        <p:nvSpPr>
          <p:cNvPr id="10" name="Text 5"/>
          <p:cNvSpPr/>
          <p:nvPr/>
        </p:nvSpPr>
        <p:spPr>
          <a:xfrm>
            <a:off x="4809381" y="4274641"/>
            <a:ext cx="3706862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Части связаны союзами (</a:t>
            </a:r>
            <a:pPr algn="l" indent="0" marL="0">
              <a:lnSpc>
                <a:spcPct val="122000"/>
              </a:lnSpc>
              <a:buNone/>
            </a:pPr>
            <a:r>
              <a:rPr lang="en-US" sz="9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и, но, или, а</a:t>
            </a:r>
            <a:pPr algn="l" indent="0" marL="0">
              <a:lnSpc>
                <a:spcPct val="122000"/>
              </a:lnSpc>
              <a:buNone/>
            </a:pPr>
            <a:r>
              <a:rPr lang="en-US" sz="9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) и интонацией.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04440"/>
            <a:ext cx="8151763" cy="4360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Из чего состоит ССП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267519" y="1115244"/>
            <a:ext cx="860896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Формула проста: </a:t>
            </a:r>
            <a:pPr algn="ctr" indent="0" marL="0">
              <a:lnSpc>
                <a:spcPct val="132000"/>
              </a:lnSpc>
              <a:buNone/>
            </a:pPr>
            <a:r>
              <a:rPr lang="en-US" sz="10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«Часть 1 + союз + Часть 2»</a:t>
            </a:r>
            <a:endParaRPr lang="en-US" sz="10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1200" y="1491183"/>
            <a:ext cx="7321525" cy="265040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448656" y="3494625"/>
            <a:ext cx="1834114" cy="2292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Простая часть 2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1448656" y="2695767"/>
            <a:ext cx="1947345" cy="2292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Сочинительный союз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1448656" y="1888757"/>
            <a:ext cx="1834114" cy="2292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Простая часть 1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96119" y="4296073"/>
            <a:ext cx="8151763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Части ССП соединяются сочинительными союзами и интонацией. Союз стоит </a:t>
            </a:r>
            <a:pPr algn="l" indent="0" marL="0">
              <a:lnSpc>
                <a:spcPct val="132000"/>
              </a:lnSpc>
              <a:buNone/>
            </a:pPr>
            <a:r>
              <a:rPr lang="en-US" sz="105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между</a:t>
            </a:r>
            <a:pPr algn="l" indent="0" marL="0">
              <a:lnSpc>
                <a:spcPct val="132000"/>
              </a:lnSpc>
              <a:buNone/>
            </a:pPr>
            <a:r>
              <a:rPr lang="en-US" sz="10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частями и служит смысловой связкой — он указывает на отношения между событиями или явлениями.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24421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Типы союзов и смысл отношений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496119" y="1450925"/>
            <a:ext cx="8151763" cy="2968079"/>
          </a:xfrm>
          <a:prstGeom prst="roundRect">
            <a:avLst>
              <a:gd name="adj" fmla="val 716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96119" y="1864519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496119" y="2502545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496119" y="3140571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496119" y="3778597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2536552" y="1450925"/>
            <a:ext cx="8860" cy="2968079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4572074" y="1450925"/>
            <a:ext cx="8860" cy="2968079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6607597" y="1450925"/>
            <a:ext cx="8860" cy="2968079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501030" y="1455688"/>
            <a:ext cx="2035522" cy="408831"/>
          </a:xfrm>
          <a:custGeom>
            <a:avLst/>
            <a:gdLst/>
            <a:ahLst/>
            <a:cxnLst/>
            <a:rect l="l" t="t" r="r" b="b"/>
            <a:pathLst>
              <a:path w="2035522" h="408831">
                <a:moveTo>
                  <a:pt x="17721" y="0"/>
                </a:moveTo>
                <a:lnTo>
                  <a:pt x="2035522" y="0"/>
                </a:lnTo>
                <a:lnTo>
                  <a:pt x="2035522" y="408831"/>
                </a:lnTo>
                <a:lnTo>
                  <a:pt x="0" y="408831"/>
                </a:lnTo>
                <a:lnTo>
                  <a:pt x="0" y="17721"/>
                </a:lnTo>
                <a:arcTo hR="17721" wR="17721" stAng="10800000" swAng="5400000"/>
                <a:close/>
              </a:path>
            </a:pathLst>
          </a:custGeom>
          <a:solidFill>
            <a:srgbClr val="D3C5B6"/>
          </a:solidFill>
          <a:ln/>
        </p:spPr>
      </p:sp>
      <p:sp>
        <p:nvSpPr>
          <p:cNvPr id="12" name="Text 10"/>
          <p:cNvSpPr/>
          <p:nvPr/>
        </p:nvSpPr>
        <p:spPr>
          <a:xfrm>
            <a:off x="642789" y="1545506"/>
            <a:ext cx="22068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Тип союза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2536552" y="1455688"/>
            <a:ext cx="2035522" cy="408831"/>
          </a:xfrm>
          <a:prstGeom prst="rect">
            <a:avLst/>
          </a:prstGeom>
          <a:solidFill>
            <a:srgbClr val="D3C5B6"/>
          </a:solidFill>
          <a:ln/>
        </p:spPr>
      </p:sp>
      <p:sp>
        <p:nvSpPr>
          <p:cNvPr id="14" name="Text 12"/>
          <p:cNvSpPr/>
          <p:nvPr/>
        </p:nvSpPr>
        <p:spPr>
          <a:xfrm>
            <a:off x="2680692" y="1545506"/>
            <a:ext cx="220444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Союзы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572074" y="1455688"/>
            <a:ext cx="2035522" cy="408831"/>
          </a:xfrm>
          <a:prstGeom prst="rect">
            <a:avLst/>
          </a:prstGeom>
          <a:solidFill>
            <a:srgbClr val="D3C5B6"/>
          </a:solidFill>
          <a:ln/>
        </p:spPr>
      </p:sp>
      <p:sp>
        <p:nvSpPr>
          <p:cNvPr id="16" name="Text 14"/>
          <p:cNvSpPr/>
          <p:nvPr/>
        </p:nvSpPr>
        <p:spPr>
          <a:xfrm>
            <a:off x="4716214" y="1545506"/>
            <a:ext cx="220444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Смысл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607597" y="1455688"/>
            <a:ext cx="2035522" cy="408831"/>
          </a:xfrm>
          <a:custGeom>
            <a:avLst/>
            <a:gdLst/>
            <a:ahLst/>
            <a:cxnLst/>
            <a:rect l="l" t="t" r="r" b="b"/>
            <a:pathLst>
              <a:path w="2035522" h="408831">
                <a:moveTo>
                  <a:pt x="0" y="0"/>
                </a:moveTo>
                <a:lnTo>
                  <a:pt x="2017801" y="0"/>
                </a:lnTo>
                <a:arcTo hR="17721" wR="17721" stAng="16200000" swAng="5400000"/>
                <a:lnTo>
                  <a:pt x="2035522" y="408831"/>
                </a:lnTo>
                <a:lnTo>
                  <a:pt x="0" y="408831"/>
                </a:lnTo>
                <a:lnTo>
                  <a:pt x="0" y="0"/>
                </a:lnTo>
                <a:close/>
              </a:path>
            </a:pathLst>
          </a:custGeom>
          <a:solidFill>
            <a:srgbClr val="D3C5B6"/>
          </a:solidFill>
          <a:ln/>
        </p:spPr>
      </p:sp>
      <p:sp>
        <p:nvSpPr>
          <p:cNvPr id="18" name="Text 16"/>
          <p:cNvSpPr/>
          <p:nvPr/>
        </p:nvSpPr>
        <p:spPr>
          <a:xfrm>
            <a:off x="6751737" y="1545506"/>
            <a:ext cx="22068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Пример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42789" y="1956718"/>
            <a:ext cx="22068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Соединительные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2680692" y="1956718"/>
            <a:ext cx="220444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и, да (=и), ни…ни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716214" y="1956718"/>
            <a:ext cx="174724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Перечисление, одновременность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751737" y="1956718"/>
            <a:ext cx="174962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Гром гремел, </a:t>
            </a:r>
            <a:pPr algn="l" indent="0" marL="0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и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молния сверкала.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42789" y="2594744"/>
            <a:ext cx="22068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Противительные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2680692" y="2594744"/>
            <a:ext cx="220444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а, но, однако, да (=но)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716214" y="2594744"/>
            <a:ext cx="174724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Противопоставление, уступка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6751737" y="2594744"/>
            <a:ext cx="174962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Хотел помочь, </a:t>
            </a:r>
            <a:pPr algn="l" indent="0" marL="0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но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не успел.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42789" y="3232770"/>
            <a:ext cx="22068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Разделительные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2680692" y="3232770"/>
            <a:ext cx="220444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или, либо, или…или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716214" y="3232770"/>
            <a:ext cx="220444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Выбор, чередование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6751737" y="3232770"/>
            <a:ext cx="174962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То дождь идёт, </a:t>
            </a:r>
            <a:pPr algn="l" indent="0" marL="0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то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солнце светит.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642789" y="3870796"/>
            <a:ext cx="220682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Уточняющие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2680692" y="3870796"/>
            <a:ext cx="220444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то есть, а именно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4716214" y="3870796"/>
            <a:ext cx="174724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Пояснение, конкретизация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6751737" y="3870796"/>
            <a:ext cx="174962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Он устал, </a:t>
            </a:r>
            <a:pPr algn="l" indent="0" marL="0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то есть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работал весь день.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EE8D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85842" y="106263"/>
            <a:ext cx="3287316" cy="49309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668685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Главное правило: где ставить запятую</a:t>
            </a:r>
            <a:endParaRPr lang="en-US" sz="2750" dirty="0"/>
          </a:p>
        </p:txBody>
      </p:sp>
      <p:sp>
        <p:nvSpPr>
          <p:cNvPr id="5" name="Text 2"/>
          <p:cNvSpPr/>
          <p:nvPr/>
        </p:nvSpPr>
        <p:spPr>
          <a:xfrm>
            <a:off x="708720" y="1926729"/>
            <a:ext cx="451016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«Сверкнула молния,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и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послышался удар грома» — запятая между двумя равноправными частями ССП.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496119" y="1767260"/>
            <a:ext cx="19050" cy="772567"/>
          </a:xfrm>
          <a:prstGeom prst="roundRect">
            <a:avLst>
              <a:gd name="adj" fmla="val 50000"/>
            </a:avLst>
          </a:prstGeom>
          <a:solidFill>
            <a:srgbClr val="D3C5B6"/>
          </a:solidFill>
          <a:ln/>
        </p:spPr>
      </p:sp>
      <p:sp>
        <p:nvSpPr>
          <p:cNvPr id="7" name="Shape 4"/>
          <p:cNvSpPr/>
          <p:nvPr/>
        </p:nvSpPr>
        <p:spPr>
          <a:xfrm>
            <a:off x="496119" y="2699296"/>
            <a:ext cx="4722763" cy="816843"/>
          </a:xfrm>
          <a:prstGeom prst="roundRect">
            <a:avLst>
              <a:gd name="adj" fmla="val 2603"/>
            </a:avLst>
          </a:prstGeom>
          <a:solidFill>
            <a:srgbClr val="EEE8DD"/>
          </a:solidFill>
          <a:ln/>
        </p:spPr>
      </p:sp>
      <p:sp>
        <p:nvSpPr>
          <p:cNvPr id="8" name="Text 5"/>
          <p:cNvSpPr/>
          <p:nvPr/>
        </p:nvSpPr>
        <p:spPr>
          <a:xfrm>
            <a:off x="637877" y="2841054"/>
            <a:ext cx="443924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Правило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637877" y="3147566"/>
            <a:ext cx="44392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Запятая ставится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перед союзом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, соединяющим части ССП.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96119" y="3657898"/>
            <a:ext cx="4722763" cy="816843"/>
          </a:xfrm>
          <a:prstGeom prst="roundRect">
            <a:avLst>
              <a:gd name="adj" fmla="val 2603"/>
            </a:avLst>
          </a:prstGeom>
          <a:solidFill>
            <a:srgbClr val="EEE8DD"/>
          </a:solidFill>
          <a:ln/>
        </p:spPr>
      </p:sp>
      <p:sp>
        <p:nvSpPr>
          <p:cNvPr id="11" name="Text 8"/>
          <p:cNvSpPr/>
          <p:nvPr/>
        </p:nvSpPr>
        <p:spPr>
          <a:xfrm>
            <a:off x="637877" y="3799656"/>
            <a:ext cx="443924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Формула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37877" y="4106168"/>
            <a:ext cx="44392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[Часть 1]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,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и/но/или… [Часть 2]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72418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Когда запятая </a:t>
            </a:r>
            <a:pPr algn="l" indent="0" marL="0">
              <a:lnSpc>
                <a:spcPct val="104000"/>
              </a:lnSpc>
              <a:buNone/>
            </a:pPr>
            <a:r>
              <a:rPr lang="en-US" sz="2750" u="sng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не</a:t>
            </a:r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 ставится: случаи 1–2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496119" y="1498922"/>
            <a:ext cx="8151763" cy="2145655"/>
          </a:xfrm>
          <a:prstGeom prst="roundRect">
            <a:avLst>
              <a:gd name="adj" fmla="val 991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96119" y="1912516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496119" y="2777356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501774" y="1503685"/>
            <a:ext cx="2713509" cy="408831"/>
          </a:xfrm>
          <a:custGeom>
            <a:avLst/>
            <a:gdLst/>
            <a:ahLst/>
            <a:cxnLst/>
            <a:rect l="l" t="t" r="r" b="b"/>
            <a:pathLst>
              <a:path w="2713509" h="408831">
                <a:moveTo>
                  <a:pt x="17721" y="0"/>
                </a:moveTo>
                <a:lnTo>
                  <a:pt x="2713509" y="0"/>
                </a:lnTo>
                <a:lnTo>
                  <a:pt x="2713509" y="408831"/>
                </a:lnTo>
                <a:lnTo>
                  <a:pt x="0" y="408831"/>
                </a:lnTo>
                <a:lnTo>
                  <a:pt x="0" y="17721"/>
                </a:lnTo>
                <a:arcTo hR="17721" wR="17721" stAng="10800000" swAng="5400000"/>
                <a:close/>
              </a:path>
            </a:pathLst>
          </a:custGeom>
          <a:solidFill>
            <a:srgbClr val="D3C5B6"/>
          </a:solidFill>
          <a:ln/>
        </p:spPr>
      </p:sp>
      <p:sp>
        <p:nvSpPr>
          <p:cNvPr id="7" name="Text 5"/>
          <p:cNvSpPr/>
          <p:nvPr/>
        </p:nvSpPr>
        <p:spPr>
          <a:xfrm>
            <a:off x="643533" y="1593503"/>
            <a:ext cx="288719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Случай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215283" y="1503685"/>
            <a:ext cx="2713509" cy="408831"/>
          </a:xfrm>
          <a:prstGeom prst="rect">
            <a:avLst/>
          </a:prstGeom>
          <a:solidFill>
            <a:srgbClr val="D3C5B6"/>
          </a:solidFill>
          <a:ln/>
        </p:spPr>
      </p:sp>
      <p:sp>
        <p:nvSpPr>
          <p:cNvPr id="9" name="Text 7"/>
          <p:cNvSpPr/>
          <p:nvPr/>
        </p:nvSpPr>
        <p:spPr>
          <a:xfrm>
            <a:off x="3357042" y="1593503"/>
            <a:ext cx="288719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Условие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928792" y="1503685"/>
            <a:ext cx="2713509" cy="408831"/>
          </a:xfrm>
          <a:custGeom>
            <a:avLst/>
            <a:gdLst/>
            <a:ahLst/>
            <a:cxnLst/>
            <a:rect l="l" t="t" r="r" b="b"/>
            <a:pathLst>
              <a:path w="2713509" h="408831">
                <a:moveTo>
                  <a:pt x="0" y="0"/>
                </a:moveTo>
                <a:lnTo>
                  <a:pt x="2695788" y="0"/>
                </a:lnTo>
                <a:arcTo hR="17721" wR="17721" stAng="16200000" swAng="5400000"/>
                <a:lnTo>
                  <a:pt x="2713509" y="408831"/>
                </a:lnTo>
                <a:lnTo>
                  <a:pt x="0" y="408831"/>
                </a:lnTo>
                <a:lnTo>
                  <a:pt x="0" y="0"/>
                </a:lnTo>
                <a:close/>
              </a:path>
            </a:pathLst>
          </a:custGeom>
          <a:solidFill>
            <a:srgbClr val="D3C5B6"/>
          </a:solidFill>
          <a:ln/>
        </p:spPr>
      </p:sp>
      <p:sp>
        <p:nvSpPr>
          <p:cNvPr id="11" name="Text 9"/>
          <p:cNvSpPr/>
          <p:nvPr/>
        </p:nvSpPr>
        <p:spPr>
          <a:xfrm>
            <a:off x="6070550" y="1593503"/>
            <a:ext cx="288719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Пример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43533" y="2004715"/>
            <a:ext cx="242999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№1 — Общий второстепенный член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357042" y="2004715"/>
            <a:ext cx="2429991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У обеих частей один и тот же второстепенный член предложения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070550" y="2004715"/>
            <a:ext cx="242999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Весной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расцветают сады и поют птицы.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43533" y="2869555"/>
            <a:ext cx="288719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№2 — Общее придаточное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3357042" y="2869555"/>
            <a:ext cx="2429991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Обе части подчинены одному общему придаточному предложению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070550" y="2869555"/>
            <a:ext cx="242999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Когда взошло солнце,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потеплело и птицы запели.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96119" y="3804047"/>
            <a:ext cx="8151763" cy="566961"/>
          </a:xfrm>
          <a:prstGeom prst="roundRect">
            <a:avLst>
              <a:gd name="adj" fmla="val 3751"/>
            </a:avLst>
          </a:prstGeom>
          <a:solidFill>
            <a:srgbClr val="ECE6DF"/>
          </a:solidFill>
          <a:ln/>
        </p:spPr>
      </p:sp>
      <p:pic>
        <p:nvPicPr>
          <p:cNvPr id="1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7877" y="4004816"/>
            <a:ext cx="177180" cy="141759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956816" y="3981227"/>
            <a:ext cx="800650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Ключевой вопрос: есть ли что-то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общее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для обеих частей? Если да — запятая не нужна.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30027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Когда запятая </a:t>
            </a:r>
            <a:pPr algn="l" indent="0" marL="0">
              <a:lnSpc>
                <a:spcPct val="104000"/>
              </a:lnSpc>
              <a:buNone/>
            </a:pPr>
            <a:r>
              <a:rPr lang="en-US" sz="2750" u="sng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не</a:t>
            </a:r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 ставится: случаи 3–5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496119" y="1656531"/>
            <a:ext cx="8151763" cy="2556867"/>
          </a:xfrm>
          <a:prstGeom prst="roundRect">
            <a:avLst>
              <a:gd name="adj" fmla="val 832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96119" y="2070125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496119" y="2708151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496119" y="3572991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501774" y="1661294"/>
            <a:ext cx="2713509" cy="408831"/>
          </a:xfrm>
          <a:custGeom>
            <a:avLst/>
            <a:gdLst/>
            <a:ahLst/>
            <a:cxnLst/>
            <a:rect l="l" t="t" r="r" b="b"/>
            <a:pathLst>
              <a:path w="2713509" h="408831">
                <a:moveTo>
                  <a:pt x="17721" y="0"/>
                </a:moveTo>
                <a:lnTo>
                  <a:pt x="2713509" y="0"/>
                </a:lnTo>
                <a:lnTo>
                  <a:pt x="2713509" y="408831"/>
                </a:lnTo>
                <a:lnTo>
                  <a:pt x="0" y="408831"/>
                </a:lnTo>
                <a:lnTo>
                  <a:pt x="0" y="17721"/>
                </a:lnTo>
                <a:arcTo hR="17721" wR="17721" stAng="10800000" swAng="5400000"/>
                <a:close/>
              </a:path>
            </a:pathLst>
          </a:custGeom>
          <a:solidFill>
            <a:srgbClr val="D3C5B6"/>
          </a:solidFill>
          <a:ln/>
        </p:spPr>
      </p:sp>
      <p:sp>
        <p:nvSpPr>
          <p:cNvPr id="8" name="Text 6"/>
          <p:cNvSpPr/>
          <p:nvPr/>
        </p:nvSpPr>
        <p:spPr>
          <a:xfrm>
            <a:off x="643533" y="1751112"/>
            <a:ext cx="288719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Случай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215283" y="1661294"/>
            <a:ext cx="2713509" cy="408831"/>
          </a:xfrm>
          <a:prstGeom prst="rect">
            <a:avLst/>
          </a:prstGeom>
          <a:solidFill>
            <a:srgbClr val="D3C5B6"/>
          </a:solidFill>
          <a:ln/>
        </p:spPr>
      </p:sp>
      <p:sp>
        <p:nvSpPr>
          <p:cNvPr id="10" name="Text 8"/>
          <p:cNvSpPr/>
          <p:nvPr/>
        </p:nvSpPr>
        <p:spPr>
          <a:xfrm>
            <a:off x="3357042" y="1751112"/>
            <a:ext cx="288719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Условие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928792" y="1661294"/>
            <a:ext cx="2713509" cy="408831"/>
          </a:xfrm>
          <a:custGeom>
            <a:avLst/>
            <a:gdLst/>
            <a:ahLst/>
            <a:cxnLst/>
            <a:rect l="l" t="t" r="r" b="b"/>
            <a:pathLst>
              <a:path w="2713509" h="408831">
                <a:moveTo>
                  <a:pt x="0" y="0"/>
                </a:moveTo>
                <a:lnTo>
                  <a:pt x="2695788" y="0"/>
                </a:lnTo>
                <a:arcTo hR="17721" wR="17721" stAng="16200000" swAng="5400000"/>
                <a:lnTo>
                  <a:pt x="2713509" y="408831"/>
                </a:lnTo>
                <a:lnTo>
                  <a:pt x="0" y="408831"/>
                </a:lnTo>
                <a:lnTo>
                  <a:pt x="0" y="0"/>
                </a:lnTo>
                <a:close/>
              </a:path>
            </a:pathLst>
          </a:custGeom>
          <a:solidFill>
            <a:srgbClr val="D3C5B6"/>
          </a:solidFill>
          <a:ln/>
        </p:spPr>
      </p:sp>
      <p:sp>
        <p:nvSpPr>
          <p:cNvPr id="12" name="Text 10"/>
          <p:cNvSpPr/>
          <p:nvPr/>
        </p:nvSpPr>
        <p:spPr>
          <a:xfrm>
            <a:off x="6070550" y="1751112"/>
            <a:ext cx="288719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Пример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43533" y="2162324"/>
            <a:ext cx="288719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№3 — Назывные предложения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3357042" y="2162324"/>
            <a:ext cx="242999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Обе части — назывные (односоставные)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070550" y="2162324"/>
            <a:ext cx="288719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Ночь и тишина.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43533" y="2800350"/>
            <a:ext cx="2429991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№4 — Вопросительные / восклицательные / побудительные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357042" y="2800350"/>
            <a:ext cx="242999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Обе части одного типа по цели высказывания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070550" y="2800350"/>
            <a:ext cx="288719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Кто ты и откуда?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43533" y="3665190"/>
            <a:ext cx="288719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№5 — Неопределённо-личные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3357042" y="3665190"/>
            <a:ext cx="242999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Один и тот же обобщённый производитель действия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070550" y="3665190"/>
            <a:ext cx="288719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Стучат в дверь и зовут на улицу.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636984"/>
            <a:ext cx="2628230" cy="262823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474988" y="1439019"/>
            <a:ext cx="5177582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Когда ставят тире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474988" y="2023765"/>
            <a:ext cx="517758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Тире в ССП используется для особых смысловых эффектов — когда запятой «не хватает».</a:t>
            </a:r>
            <a:endParaRPr lang="en-US" sz="11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3584153"/>
            <a:ext cx="4004965" cy="108175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33127" y="3744962"/>
            <a:ext cx="360714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Резкое противопоставление</a:t>
            </a:r>
            <a:endParaRPr lang="en-US" sz="1350" dirty="0"/>
          </a:p>
        </p:txBody>
      </p:sp>
      <p:sp>
        <p:nvSpPr>
          <p:cNvPr id="7" name="Text 3"/>
          <p:cNvSpPr/>
          <p:nvPr/>
        </p:nvSpPr>
        <p:spPr>
          <a:xfrm>
            <a:off x="733127" y="4051474"/>
            <a:ext cx="360714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Сегодня смеялся — </a:t>
            </a:r>
            <a:pPr algn="l" indent="0" marL="0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завтра плакал.</a:t>
            </a:r>
            <a:endParaRPr lang="en-US" sz="11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42842" y="3584153"/>
            <a:ext cx="4005039" cy="1081757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879851" y="3744962"/>
            <a:ext cx="3607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746558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Быстрая смена событий</a:t>
            </a:r>
            <a:endParaRPr lang="en-US" sz="1350" dirty="0"/>
          </a:p>
        </p:txBody>
      </p:sp>
      <p:sp>
        <p:nvSpPr>
          <p:cNvPr id="10" name="Text 5"/>
          <p:cNvSpPr/>
          <p:nvPr/>
        </p:nvSpPr>
        <p:spPr>
          <a:xfrm>
            <a:off x="4879851" y="4051474"/>
            <a:ext cx="360722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Счастье — и человек сразу становится лучше, добрее.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63737"/>
            <a:ext cx="8151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484237"/>
                </a:solidFill>
                <a:latin typeface="Gelasio SemiBold" pitchFamily="34" charset="0"/>
                <a:ea typeface="Gelasio SemiBold" pitchFamily="34" charset="-122"/>
                <a:cs typeface="Gelasio SemiBold" pitchFamily="34" charset="-120"/>
              </a:rPr>
              <a:t>Схемы ССП: как «увидеть» структуру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1690241"/>
            <a:ext cx="8151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Схема помогает наглядно представить состав предложения. Части ССП обозначаются </a:t>
            </a:r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746558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одинаково</a:t>
            </a:r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 — как равные блоки.</a:t>
            </a:r>
            <a:endParaRPr lang="en-US" sz="1100" dirty="0"/>
          </a:p>
        </p:txBody>
      </p:sp>
      <p:sp>
        <p:nvSpPr>
          <p:cNvPr id="4" name="Shape 2"/>
          <p:cNvSpPr/>
          <p:nvPr/>
        </p:nvSpPr>
        <p:spPr>
          <a:xfrm>
            <a:off x="496119" y="2303338"/>
            <a:ext cx="8151763" cy="1876425"/>
          </a:xfrm>
          <a:prstGeom prst="roundRect">
            <a:avLst>
              <a:gd name="adj" fmla="val 1133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96119" y="2716932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496119" y="3128144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496119" y="3766170"/>
            <a:ext cx="8151763" cy="8860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3215283" y="2303338"/>
            <a:ext cx="8860" cy="1876425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5928792" y="2303338"/>
            <a:ext cx="8860" cy="1876425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501774" y="2308101"/>
            <a:ext cx="2713509" cy="408831"/>
          </a:xfrm>
          <a:custGeom>
            <a:avLst/>
            <a:gdLst/>
            <a:ahLst/>
            <a:cxnLst/>
            <a:rect l="l" t="t" r="r" b="b"/>
            <a:pathLst>
              <a:path w="2713509" h="408831">
                <a:moveTo>
                  <a:pt x="17721" y="0"/>
                </a:moveTo>
                <a:lnTo>
                  <a:pt x="2713509" y="0"/>
                </a:lnTo>
                <a:lnTo>
                  <a:pt x="2713509" y="408831"/>
                </a:lnTo>
                <a:lnTo>
                  <a:pt x="0" y="408831"/>
                </a:lnTo>
                <a:lnTo>
                  <a:pt x="0" y="17721"/>
                </a:lnTo>
                <a:arcTo hR="17721" wR="17721" stAng="10800000" swAng="5400000"/>
                <a:close/>
              </a:path>
            </a:pathLst>
          </a:custGeom>
          <a:solidFill>
            <a:srgbClr val="D3C5B6"/>
          </a:solidFill>
          <a:ln/>
        </p:spPr>
      </p:sp>
      <p:sp>
        <p:nvSpPr>
          <p:cNvPr id="11" name="Text 9"/>
          <p:cNvSpPr/>
          <p:nvPr/>
        </p:nvSpPr>
        <p:spPr>
          <a:xfrm>
            <a:off x="643533" y="2397919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Тип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215283" y="2308101"/>
            <a:ext cx="2713509" cy="408831"/>
          </a:xfrm>
          <a:prstGeom prst="rect">
            <a:avLst/>
          </a:prstGeom>
          <a:solidFill>
            <a:srgbClr val="D3C5B6"/>
          </a:solidFill>
          <a:ln/>
        </p:spPr>
      </p:sp>
      <p:sp>
        <p:nvSpPr>
          <p:cNvPr id="13" name="Text 11"/>
          <p:cNvSpPr/>
          <p:nvPr/>
        </p:nvSpPr>
        <p:spPr>
          <a:xfrm>
            <a:off x="3359423" y="2397919"/>
            <a:ext cx="288242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Схема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928792" y="2308101"/>
            <a:ext cx="2713509" cy="408831"/>
          </a:xfrm>
          <a:custGeom>
            <a:avLst/>
            <a:gdLst/>
            <a:ahLst/>
            <a:cxnLst/>
            <a:rect l="l" t="t" r="r" b="b"/>
            <a:pathLst>
              <a:path w="2713509" h="408831">
                <a:moveTo>
                  <a:pt x="0" y="0"/>
                </a:moveTo>
                <a:lnTo>
                  <a:pt x="2695788" y="0"/>
                </a:lnTo>
                <a:arcTo hR="17721" wR="17721" stAng="16200000" swAng="5400000"/>
                <a:lnTo>
                  <a:pt x="2713509" y="408831"/>
                </a:lnTo>
                <a:lnTo>
                  <a:pt x="0" y="408831"/>
                </a:lnTo>
                <a:lnTo>
                  <a:pt x="0" y="0"/>
                </a:lnTo>
                <a:close/>
              </a:path>
            </a:pathLst>
          </a:custGeom>
          <a:solidFill>
            <a:srgbClr val="D3C5B6"/>
          </a:solidFill>
          <a:ln/>
        </p:spPr>
      </p:sp>
      <p:sp>
        <p:nvSpPr>
          <p:cNvPr id="15" name="Text 13"/>
          <p:cNvSpPr/>
          <p:nvPr/>
        </p:nvSpPr>
        <p:spPr>
          <a:xfrm>
            <a:off x="6072932" y="2397919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272525"/>
                </a:solidFill>
                <a:latin typeface="Gelasio Bold" pitchFamily="34" charset="0"/>
                <a:ea typeface="Gelasio Bold" pitchFamily="34" charset="-122"/>
                <a:cs typeface="Gelasio Bold" pitchFamily="34" charset="-120"/>
              </a:rPr>
              <a:t>Пример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43533" y="2809131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 запятой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3359423" y="2809131"/>
            <a:ext cx="288242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[ — = ], и [ — = ]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072932" y="2809131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Молния сверкнула, и грянул гром.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43533" y="3220343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Без запятой (общий член)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3359423" y="3220343"/>
            <a:ext cx="288242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Обст. [ — = ] и [ — = ]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072932" y="3220343"/>
            <a:ext cx="2427610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Весной запели птицы и зазеленели листья.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43533" y="3858369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 тире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3359423" y="3858369"/>
            <a:ext cx="288242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[ — = ] — и [ — = ]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072932" y="3858369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Счастье — и мир вокруг светлеет.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2026-08-18T14:38:25Z</dcterms:created>
  <dcterms:modified xsi:type="dcterms:W3CDTF">2026-08-18T14:38:25Z</dcterms:modified>
</cp:coreProperties>
</file>