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1.png"/><Relationship Id="rId6" Type="http://schemas.openxmlformats.org/officeDocument/2006/relationships/image" Target="../media/image-4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007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1552277"/>
            <a:ext cx="4722763" cy="13907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Служебные части речи: невидимые инженеры языка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496119" y="3129111"/>
            <a:ext cx="4722763" cy="4620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Всё, что нужно знать об их природе, разрядах и правописании</a:t>
            </a:r>
            <a:endParaRPr lang="en-US" sz="9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0" y="799802"/>
            <a:ext cx="2657921" cy="354389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371326"/>
            <a:ext cx="4722763" cy="7968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Финал: почему без них язык — хаос</a:t>
            </a:r>
            <a:endParaRPr lang="en-US" sz="2400" dirty="0"/>
          </a:p>
        </p:txBody>
      </p:sp>
      <p:sp>
        <p:nvSpPr>
          <p:cNvPr id="5" name="Text 1"/>
          <p:cNvSpPr/>
          <p:nvPr/>
        </p:nvSpPr>
        <p:spPr>
          <a:xfrm>
            <a:off x="3925119" y="1305520"/>
            <a:ext cx="4722763" cy="386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Представьте текст без предлогов, союзов и частиц: «Мальчик пришёл школа. Он устал. Хотел домой». Смысл угадывается, но речь теряет точность, логику и живость. Служебные части речи — это каркас, удерживающий сложность мысли.</a:t>
            </a:r>
            <a:endParaRPr lang="en-US" sz="800" dirty="0"/>
          </a:p>
        </p:txBody>
      </p:sp>
      <p:sp>
        <p:nvSpPr>
          <p:cNvPr id="6" name="Text 2"/>
          <p:cNvSpPr/>
          <p:nvPr/>
        </p:nvSpPr>
        <p:spPr>
          <a:xfrm>
            <a:off x="3925119" y="1848222"/>
            <a:ext cx="2304157" cy="351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2750" dirty="0"/>
          </a:p>
        </p:txBody>
      </p:sp>
      <p:sp>
        <p:nvSpPr>
          <p:cNvPr id="7" name="Text 3"/>
          <p:cNvSpPr/>
          <p:nvPr/>
        </p:nvSpPr>
        <p:spPr>
          <a:xfrm>
            <a:off x="3925119" y="2321942"/>
            <a:ext cx="2304157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Разряда служебных слов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925119" y="2575992"/>
            <a:ext cx="2304157" cy="257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Предлоги, союзы, частицы — три кита грамматики</a:t>
            </a:r>
            <a:endParaRPr lang="en-US" sz="800" dirty="0"/>
          </a:p>
        </p:txBody>
      </p:sp>
      <p:sp>
        <p:nvSpPr>
          <p:cNvPr id="9" name="Text 5"/>
          <p:cNvSpPr/>
          <p:nvPr/>
        </p:nvSpPr>
        <p:spPr>
          <a:xfrm>
            <a:off x="6343724" y="1848222"/>
            <a:ext cx="2304157" cy="351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«не»</a:t>
            </a:r>
            <a:endParaRPr lang="en-US" sz="2750" dirty="0"/>
          </a:p>
        </p:txBody>
      </p:sp>
      <p:sp>
        <p:nvSpPr>
          <p:cNvPr id="10" name="Text 6"/>
          <p:cNvSpPr/>
          <p:nvPr/>
        </p:nvSpPr>
        <p:spPr>
          <a:xfrm>
            <a:off x="6343724" y="2321942"/>
            <a:ext cx="2304157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Самая частая частица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6343724" y="2575992"/>
            <a:ext cx="2304157" cy="257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Встречается в каждом втором предложении русского текста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5134421" y="3070101"/>
            <a:ext cx="2304157" cy="351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</a:t>
            </a:r>
            <a:endParaRPr lang="en-US" sz="2750" dirty="0"/>
          </a:p>
        </p:txBody>
      </p:sp>
      <p:sp>
        <p:nvSpPr>
          <p:cNvPr id="13" name="Text 9"/>
          <p:cNvSpPr/>
          <p:nvPr/>
        </p:nvSpPr>
        <p:spPr>
          <a:xfrm>
            <a:off x="5134421" y="3543821"/>
            <a:ext cx="2304157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Вопросов к ним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134421" y="3797871"/>
            <a:ext cx="2304157" cy="257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Ни один служебный элемент не отвечает на морфологический вопрос</a:t>
            </a:r>
            <a:endParaRPr lang="en-US" sz="800" dirty="0"/>
          </a:p>
        </p:txBody>
      </p:sp>
      <p:sp>
        <p:nvSpPr>
          <p:cNvPr id="15" name="Shape 11"/>
          <p:cNvSpPr/>
          <p:nvPr/>
        </p:nvSpPr>
        <p:spPr>
          <a:xfrm>
            <a:off x="3925119" y="4158481"/>
            <a:ext cx="4722763" cy="613693"/>
          </a:xfrm>
          <a:prstGeom prst="roundRect">
            <a:avLst>
              <a:gd name="adj" fmla="val 7296"/>
            </a:avLst>
          </a:prstGeom>
          <a:solidFill>
            <a:srgbClr val="FFE0CC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679" y="4293691"/>
            <a:ext cx="133201" cy="10656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271442" y="4276725"/>
            <a:ext cx="4269879" cy="386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Владение служебными частями речи — ключ к точному, выразительному и грамотному языку. Это не правила ради правил, а инструменты подлинной речевой свободы.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007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444996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Две стороны одной медали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>
            <a:off x="406822" y="1558230"/>
            <a:ext cx="2388691" cy="3140199"/>
          </a:xfrm>
          <a:prstGeom prst="roundRect">
            <a:avLst>
              <a:gd name="adj" fmla="val 3739"/>
            </a:avLst>
          </a:prstGeom>
          <a:solidFill>
            <a:srgbClr val="532418">
              <a:alpha val="9500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530796" y="1682204"/>
            <a:ext cx="2140744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Самостоятельные части речи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30796" y="2269629"/>
            <a:ext cx="2140744" cy="1612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Архитекторы смысла — существительные, глаголы, прилагательные, наречия. Они называют предметы, действия, признаки и состояния. К каждому из них можно задать вопрос, они несут основную лексическую нагрузку и являются полноправными членами предложения.</a:t>
            </a:r>
            <a:endParaRPr lang="en-US" sz="950" dirty="0"/>
          </a:p>
        </p:txBody>
      </p:sp>
      <p:sp>
        <p:nvSpPr>
          <p:cNvPr id="8" name="Text 4"/>
          <p:cNvSpPr/>
          <p:nvPr/>
        </p:nvSpPr>
        <p:spPr>
          <a:xfrm>
            <a:off x="3013546" y="1682204"/>
            <a:ext cx="22100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Служебные части речи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3013546" y="2037904"/>
            <a:ext cx="2210098" cy="1612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Инженеры связей — предлоги, союзы, частицы. Они не называют предметов и явлений, не имеют номинативной функции. Их роль — задавать правила взаимодействия между словами и частями предложения. Без них любое высказывание рассыпается, теряя логику и выразительность.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3013546" y="3789983"/>
            <a:ext cx="2210098" cy="768921"/>
          </a:xfrm>
          <a:prstGeom prst="roundRect">
            <a:avLst>
              <a:gd name="adj" fmla="val 6776"/>
            </a:avLst>
          </a:prstGeom>
          <a:solidFill>
            <a:srgbClr val="FFE0CC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520" y="3955479"/>
            <a:ext cx="155004" cy="12397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416498" y="3932560"/>
            <a:ext cx="1683172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Служебные слова — фундамент, без которого здание речи рухнет.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40023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Предлоги: навигаторы отношений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851645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Предлоги устанавливают зависимость одного слова от другого, выражая разнообразные смысловые отношения между ними. Они абсолютно неизменяемы: у них нет рода, числа, падежа или времени.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313682"/>
            <a:ext cx="2634555" cy="1227683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4380" y="2451943"/>
            <a:ext cx="235803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🗺️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Пространственные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34380" y="2758083"/>
            <a:ext cx="235803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 лесу, над рекой, у дома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указывают на место или направление действия. Отвечают на вопросы: где? куда? откуда?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313682"/>
            <a:ext cx="2634630" cy="1227683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92909" y="2451943"/>
            <a:ext cx="235810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⏱️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Временны́е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392909" y="2758083"/>
            <a:ext cx="2358107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после урока, до рассвета, в течение дня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обозначают время события. Отвечают на вопросы: когда? как долго?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313682"/>
            <a:ext cx="2634555" cy="1227683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51513" y="2451943"/>
            <a:ext cx="235803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🌧️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Причинные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151513" y="2758083"/>
            <a:ext cx="235803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из-за дождя, благодаря усилиям, вследствие ошибки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раскрывают причину происходящего. Отвечают на вопрос: почему?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96119" y="3680892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Важное правило: предлоги всегда пишутся раздельно со словом, к которому относятся, за исключением некоторых сложных форм —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из-за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из-под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которые пишутся через дефис.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16769"/>
            <a:ext cx="8151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Производные предлоги: ловушки для невнимательных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991990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Производные предлоги образованы от самостоятельных частей речи — наречий и существительных. Именно здесь чаще всего совершаются орфографические ошибки, поскольку внешне они совпадают с исходными словами.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454027"/>
            <a:ext cx="2634555" cy="18727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592288"/>
            <a:ext cx="230088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 течение / в течении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91530" y="2898428"/>
            <a:ext cx="2300883" cy="1290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 течение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(предлог времени) — «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течение дня я прочитал книгу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». Пишется с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на конце.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 течении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(существительное с предлогом) — «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течении реки нашли водоворот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». Можно вставить определение: «в быстром течении».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454027"/>
            <a:ext cx="2634630" cy="18727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592288"/>
            <a:ext cx="230095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ввиду / в виду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3450059" y="2898428"/>
            <a:ext cx="2300957" cy="9675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Ввиду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(предлог причины, слитно) — «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Ввиду болезни он не пришёл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». Синоним: «из-за», «по причине».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Иметь в виду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устойчивое фразеологическое сочетание, всегда раздельно.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454027"/>
            <a:ext cx="2634555" cy="18727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592288"/>
            <a:ext cx="230088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насчёт / на счёт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6208663" y="2898428"/>
            <a:ext cx="2300883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Насчёт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(предлог, синоним «о», «об») — «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Поговорим насчёт задания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 счёт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(существительное) — «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Деньги зачислены на счёт банка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745778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Союзы: клей для конструкций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925119" y="1982986"/>
            <a:ext cx="22100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Сочинительные союзы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3925119" y="2338685"/>
            <a:ext cx="2210098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Объединяют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равноправные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элементы — однородные члены предложения или части сложносочинённого предложения.</a:t>
            </a:r>
            <a:endParaRPr lang="en-US" sz="950" dirty="0"/>
          </a:p>
        </p:txBody>
      </p:sp>
      <p:sp>
        <p:nvSpPr>
          <p:cNvPr id="7" name="Text 3"/>
          <p:cNvSpPr/>
          <p:nvPr/>
        </p:nvSpPr>
        <p:spPr>
          <a:xfrm>
            <a:off x="3925119" y="3256583"/>
            <a:ext cx="2210098" cy="1054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Соединительные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и, да (=и), тоже, также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Противительные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а, но, да (=но), однако, зато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Разделительные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или, либо, то…то, не то…не то</a:t>
            </a:r>
            <a:endParaRPr lang="en-US" sz="950" dirty="0"/>
          </a:p>
        </p:txBody>
      </p:sp>
      <p:sp>
        <p:nvSpPr>
          <p:cNvPr id="8" name="Text 4"/>
          <p:cNvSpPr/>
          <p:nvPr/>
        </p:nvSpPr>
        <p:spPr>
          <a:xfrm>
            <a:off x="6442546" y="1982986"/>
            <a:ext cx="22100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Подчинительные союзы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6442546" y="2338685"/>
            <a:ext cx="2210098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Связывают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неравноправные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части — главное и придаточное предложения, устанавливая зависимость одного от другого.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6442546" y="3095327"/>
            <a:ext cx="2210098" cy="12589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Временны́е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когда, пока, едва, после того как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Причинные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потому что, так как, ибо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Целевые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чтобы, для того чтобы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Условные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если, раз, коли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46522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Мастерство союзов: состав и правописание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058144"/>
            <a:ext cx="310083" cy="31008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523232"/>
            <a:ext cx="261386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Простые союзы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96119" y="2829371"/>
            <a:ext cx="2613868" cy="9675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Состоят из одного слова: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и, а, но, или, что, если, когда, хотя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Просты в написании, но многозначны в употреблении — союз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«и»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например, может выражать как одновременность, так и следствие.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058144"/>
            <a:ext cx="310083" cy="3100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64991" y="2523232"/>
            <a:ext cx="261394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Составные союзы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3264991" y="2829371"/>
            <a:ext cx="2613943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Состоят из нескольких слов: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как будто, потому что, несмотря на то что, для того чтобы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Запятая внутри составного союза может переноситься, что меняет структуру предложения.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058144"/>
            <a:ext cx="310083" cy="31008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3939" y="2523232"/>
            <a:ext cx="261394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Ловушки правописания</a:t>
            </a:r>
            <a:endParaRPr lang="en-US" sz="1400" dirty="0"/>
          </a:p>
        </p:txBody>
      </p:sp>
      <p:sp>
        <p:nvSpPr>
          <p:cNvPr id="11" name="Text 6"/>
          <p:cNvSpPr/>
          <p:nvPr/>
        </p:nvSpPr>
        <p:spPr>
          <a:xfrm>
            <a:off x="6033939" y="2829371"/>
            <a:ext cx="2613943" cy="9675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Зато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(союз = «но») — «Устал,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зато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сделал».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 то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(предлог + мест.) — «Взялся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 то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дело».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Союз не является членом предложения — это его главный признак.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409426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Частицы: оттенки и эмоции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925119" y="1522661"/>
            <a:ext cx="4722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Частицы — самые эмоциональные служебные слова. Они не изменяются, не являются членами предложения, но придают высказыванию тончайшие смысловые и эмоциональные оттенки.</a:t>
            </a:r>
            <a:endParaRPr lang="en-US" sz="950" dirty="0"/>
          </a:p>
        </p:txBody>
      </p:sp>
      <p:sp>
        <p:nvSpPr>
          <p:cNvPr id="6" name="Shape 2"/>
          <p:cNvSpPr/>
          <p:nvPr/>
        </p:nvSpPr>
        <p:spPr>
          <a:xfrm>
            <a:off x="3925119" y="2145953"/>
            <a:ext cx="4722763" cy="2588047"/>
          </a:xfrm>
          <a:prstGeom prst="roundRect">
            <a:avLst>
              <a:gd name="adj" fmla="val 2013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939406" y="2160240"/>
            <a:ext cx="2347094" cy="1521619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8" name="Text 4"/>
          <p:cNvSpPr/>
          <p:nvPr/>
        </p:nvSpPr>
        <p:spPr>
          <a:xfrm>
            <a:off x="4063380" y="2284214"/>
            <a:ext cx="2099146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Модальные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063380" y="2590354"/>
            <a:ext cx="2099146" cy="9675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Выражают отношение к реальности, сомнение, вопрос, предположение: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ли, неужели, разве, едва ли, вряд ли, якобы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Превращают утверждение в вопрос или сомнение.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6286500" y="2160240"/>
            <a:ext cx="2347094" cy="1521619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1" name="Shape 7"/>
          <p:cNvSpPr/>
          <p:nvPr/>
        </p:nvSpPr>
        <p:spPr>
          <a:xfrm>
            <a:off x="6286500" y="2160240"/>
            <a:ext cx="14288" cy="1521619"/>
          </a:xfrm>
          <a:prstGeom prst="roundRect">
            <a:avLst>
              <a:gd name="adj" fmla="val 364638"/>
            </a:avLst>
          </a:prstGeom>
          <a:solidFill>
            <a:srgbClr val="FFE0CC"/>
          </a:solidFill>
          <a:ln/>
        </p:spPr>
      </p:sp>
      <p:sp>
        <p:nvSpPr>
          <p:cNvPr id="12" name="Text 8"/>
          <p:cNvSpPr/>
          <p:nvPr/>
        </p:nvSpPr>
        <p:spPr>
          <a:xfrm>
            <a:off x="6410474" y="2284214"/>
            <a:ext cx="2099146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Формообразующие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6410474" y="2590354"/>
            <a:ext cx="2099146" cy="9675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Участвуют в образовании форм глагола: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(условное наклонение),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пусть / пускай / да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(повелительное наклонение). «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Пусть он придёт. Я бы пошёл.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3939406" y="3681859"/>
            <a:ext cx="4694188" cy="1037853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5" name="Shape 11"/>
          <p:cNvSpPr/>
          <p:nvPr/>
        </p:nvSpPr>
        <p:spPr>
          <a:xfrm>
            <a:off x="3939406" y="3681859"/>
            <a:ext cx="4694188" cy="14288"/>
          </a:xfrm>
          <a:prstGeom prst="roundRect">
            <a:avLst>
              <a:gd name="adj" fmla="val 364638"/>
            </a:avLst>
          </a:prstGeom>
          <a:solidFill>
            <a:srgbClr val="FFE0CC"/>
          </a:solidFill>
          <a:ln/>
        </p:spPr>
      </p:sp>
      <p:sp>
        <p:nvSpPr>
          <p:cNvPr id="16" name="Text 12"/>
          <p:cNvSpPr/>
          <p:nvPr/>
        </p:nvSpPr>
        <p:spPr>
          <a:xfrm>
            <a:off x="4063380" y="3805833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Отрицательные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4063380" y="4111972"/>
            <a:ext cx="4446240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отрицает признак или действие.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усиливает отрицание или используется в конструкциях с обобщающим значением: «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Ни слова!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», «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Куда ни глянь…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34170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Магия написания частиц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06822" y="1983804"/>
            <a:ext cx="4103191" cy="1825451"/>
          </a:xfrm>
          <a:prstGeom prst="roundRect">
            <a:avLst>
              <a:gd name="adj" fmla="val 4893"/>
            </a:avLst>
          </a:prstGeom>
          <a:solidFill>
            <a:srgbClr val="7D3E2C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2107778"/>
            <a:ext cx="3855244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Раздельное написание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30796" y="2463478"/>
            <a:ext cx="3855244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Частицы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бы (б), же (ж), ли (ль)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всегда пишутся раздельно с любыми частями речи.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897609"/>
            <a:ext cx="3855244" cy="5705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Пришёл 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бы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раньше — успел бы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Он 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же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предупреждал тебя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Придёт 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ли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он сегодня?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107778"/>
            <a:ext cx="39245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Дефисное написание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728046" y="2463478"/>
            <a:ext cx="4381798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Частицы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-то, -ка, -де, -с, -тка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пишутся через дефис.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736354"/>
            <a:ext cx="3924598" cy="365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Принеси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-ка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воды — смягчение просьбы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Он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-то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знает правду — выделение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3213869"/>
            <a:ext cx="3924598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Особый случай —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таки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через дефис только с глаголами (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пришёл-таки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и наречиями (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довольно-таки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), но раздельно с остальными словами (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он таки пришёл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19820"/>
            <a:ext cx="8151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Тест-драйв: самостоятельные против служебных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995041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Умение отличить служебную часть речи от самостоятельной — важнейший лингвистический навык. Используйте три надёжных критерия: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457078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28675" y="2457524"/>
            <a:ext cx="213940" cy="27816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899145" y="2495773"/>
            <a:ext cx="221084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Задайте вопрос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9145" y="2801913"/>
            <a:ext cx="2210842" cy="11287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 самостоятельным словам всегда можно задать морфологический вопрос: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кто? что? какой? как? сколько?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 служебным словам вопрос задать невозможно — это их ключевой отличительный признак.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64991" y="2457078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97548" y="2457524"/>
            <a:ext cx="213940" cy="27816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3668018" y="2495773"/>
            <a:ext cx="2210916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Проверьте членство в предложении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668018" y="3033638"/>
            <a:ext cx="2210916" cy="1290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Самостоятельные слова — подлежащие, сказуемые, определения, дополнения, обстоятельства. Служебные слова членами предложения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являются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никогда — они лишь помогают организовать связи между членами.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33939" y="2457078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66495" y="2457524"/>
            <a:ext cx="213940" cy="27816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6436965" y="2495773"/>
            <a:ext cx="2210916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Попробуйте «выкинуть» слово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36965" y="3033638"/>
            <a:ext cx="2210916" cy="1290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Если слово можно убрать из фразы и главный смысл сохранится — перед вами, скорее всего, служебная часть речи. Например: «Он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же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пришёл» → «Он пришёл» — смысл сохранён, только пропал эмоциональный акцент.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2026-07-25T17:55:49Z</dcterms:created>
  <dcterms:modified xsi:type="dcterms:W3CDTF">2026-07-25T17:55:49Z</dcterms:modified>
</cp:coreProperties>
</file>