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Nunito"/>
      <p:regular r:id="rId201314"/>
    </p:embeddedFont>
    <p:embeddedFont>
      <p:font typeface="Nunito SemiBold"/>
      <p:regular r:id="rId201315"/>
    </p:embeddedFont>
    <p:embeddedFont>
      <p:font typeface="Nunito Bold"/>
      <p:regular r:id="rId201316"/>
    </p:embeddedFont>
    <p:embeddedFont>
      <p:font typeface="Nunito Black"/>
      <p:regular r:id="rId201317"/>
    </p:embeddedFont>
    <p:embeddedFont>
      <p:font typeface="PT Sans"/>
      <p:regular r:id="rId201318"/>
    </p:embeddedFont>
    <p:embeddedFont>
      <p:font typeface="PT Sans Bold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image" Target="../media/image-10-1.png"/><Relationship Id="rId8" Type="http://schemas.openxmlformats.org/officeDocument/2006/relationships/image" Target="../media/image-10-2.svg"/><Relationship Id="rId9" Type="http://schemas.openxmlformats.org/officeDocument/2006/relationships/image" Target="../media/image-10-3.png"/><Relationship Id="rId10" Type="http://schemas.openxmlformats.org/officeDocument/2006/relationships/image" Target="../media/image-10-4.svg"/><Relationship Id="rId11" Type="http://schemas.openxmlformats.org/officeDocument/2006/relationships/image" Target="../media/image-10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491481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Стилистическая окраска слов: объясняем легко и просто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2457673"/>
            <a:ext cx="4667845" cy="11942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Каждое слово — это не просто звук или буква. Оно несёт в себе 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настроение, тон и социальный контекст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Стилистическая окраска помогает нам понять, когда и где уместно то или иное слово — в разговоре с другом, в научной статье или в торжественной речи.</a:t>
            </a:r>
            <a:endParaRPr lang="en-US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Сайфудинова Динора Михайловна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6982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Итог: как выбирать слово по задаче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40817"/>
            <a:ext cx="855404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Стилистическая окраска — это </a:t>
            </a:r>
            <a:pPr algn="l" indent="0" marL="0">
              <a:lnSpc>
                <a:spcPct val="127000"/>
              </a:lnSpc>
              <a:buNone/>
            </a:pPr>
            <a:r>
              <a:rPr lang="en-US" sz="9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ваш инструмент</a:t>
            </a:r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Правильный выбор слова делает речь точной, уместной и выразительной. Вот простая шпаргалка: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8077" y="1246250"/>
            <a:ext cx="177924" cy="1779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09117" y="1242566"/>
            <a:ext cx="7711306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Просто назвать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909117" y="1481510"/>
            <a:ext cx="7711306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Берите </a:t>
            </a:r>
            <a:pPr algn="l" indent="0" marL="0">
              <a:lnSpc>
                <a:spcPct val="127000"/>
              </a:lnSpc>
              <a:buNone/>
            </a:pPr>
            <a:r>
              <a:rPr lang="en-US" sz="900" b="1" dirty="0">
                <a:solidFill>
                  <a:srgbClr val="2D4DF2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нейтральное слово</a:t>
            </a:r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оно уместно везде и не отвлекает от смысла.</a:t>
            </a:r>
            <a:endParaRPr lang="en-US" sz="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077" y="1881001"/>
            <a:ext cx="177924" cy="17792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9117" y="1877318"/>
            <a:ext cx="7711306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Живое настроение разговора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909117" y="2116262"/>
            <a:ext cx="7711306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Используйте </a:t>
            </a:r>
            <a:pPr algn="l" indent="0" marL="0">
              <a:lnSpc>
                <a:spcPct val="127000"/>
              </a:lnSpc>
              <a:buNone/>
            </a:pPr>
            <a:r>
              <a:rPr lang="en-US" sz="900" b="1" dirty="0">
                <a:solidFill>
                  <a:srgbClr val="2D4DF2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разговорные оттенки</a:t>
            </a:r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они создают близость и естественность.</a:t>
            </a:r>
            <a:endParaRPr lang="en-US" sz="9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8077" y="2515753"/>
            <a:ext cx="177924" cy="17792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09117" y="2512070"/>
            <a:ext cx="7711306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Точно и по науке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909117" y="2751013"/>
            <a:ext cx="7711306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Выбирайте </a:t>
            </a:r>
            <a:pPr algn="l" indent="0" marL="0">
              <a:lnSpc>
                <a:spcPct val="127000"/>
              </a:lnSpc>
              <a:buNone/>
            </a:pPr>
            <a:r>
              <a:rPr lang="en-US" sz="900" b="1" dirty="0">
                <a:solidFill>
                  <a:srgbClr val="018CE1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термины</a:t>
            </a:r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они исключают двусмысленность в профессиональном тексте.</a:t>
            </a:r>
            <a:endParaRPr lang="en-US" sz="9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8077" y="3150505"/>
            <a:ext cx="177924" cy="17792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09117" y="3146822"/>
            <a:ext cx="7711306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Эпоха и торжественность</a:t>
            </a:r>
            <a:endParaRPr lang="en-US" sz="1050" dirty="0"/>
          </a:p>
        </p:txBody>
      </p:sp>
      <p:sp>
        <p:nvSpPr>
          <p:cNvPr id="15" name="Text 9"/>
          <p:cNvSpPr/>
          <p:nvPr/>
        </p:nvSpPr>
        <p:spPr>
          <a:xfrm>
            <a:off x="909117" y="3385765"/>
            <a:ext cx="7711306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Подключайте </a:t>
            </a:r>
            <a:pPr algn="l" indent="0" marL="0">
              <a:lnSpc>
                <a:spcPct val="127000"/>
              </a:lnSpc>
              <a:buNone/>
            </a:pPr>
            <a:r>
              <a:rPr lang="en-US" sz="900" b="1" dirty="0">
                <a:solidFill>
                  <a:srgbClr val="018CE1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архаизмы, историзмы и церковнославянизмы</a:t>
            </a:r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они поднимают стиль.</a:t>
            </a:r>
            <a:endParaRPr lang="en-US" sz="9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8077" y="3785257"/>
            <a:ext cx="177924" cy="17792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09117" y="3781574"/>
            <a:ext cx="7711306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Своя среда и группа</a:t>
            </a:r>
            <a:endParaRPr lang="en-US" sz="1050" dirty="0"/>
          </a:p>
        </p:txBody>
      </p:sp>
      <p:sp>
        <p:nvSpPr>
          <p:cNvPr id="18" name="Text 11"/>
          <p:cNvSpPr/>
          <p:nvPr/>
        </p:nvSpPr>
        <p:spPr>
          <a:xfrm>
            <a:off x="909117" y="4020517"/>
            <a:ext cx="7711306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Используйте </a:t>
            </a:r>
            <a:pPr algn="l" indent="0" marL="0">
              <a:lnSpc>
                <a:spcPct val="127000"/>
              </a:lnSpc>
              <a:buNone/>
            </a:pPr>
            <a:r>
              <a:rPr lang="en-US" sz="900" b="1" dirty="0">
                <a:solidFill>
                  <a:srgbClr val="DA33B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сленг, жаргон или профессионализмы</a:t>
            </a:r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они создают ощущение принадлежности.</a:t>
            </a:r>
            <a:endParaRPr lang="en-US" sz="900" dirty="0"/>
          </a:p>
        </p:txBody>
      </p:sp>
      <p:sp>
        <p:nvSpPr>
          <p:cNvPr id="19" name="Shape 12"/>
          <p:cNvSpPr/>
          <p:nvPr/>
        </p:nvSpPr>
        <p:spPr>
          <a:xfrm>
            <a:off x="523577" y="4322266"/>
            <a:ext cx="8096845" cy="444252"/>
          </a:xfrm>
          <a:prstGeom prst="roundRect">
            <a:avLst>
              <a:gd name="adj" fmla="val 40058"/>
            </a:avLst>
          </a:prstGeom>
          <a:solidFill>
            <a:srgbClr val="CFD6FC"/>
          </a:solidFill>
          <a:ln/>
        </p:spPr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193" y="4474592"/>
            <a:ext cx="148233" cy="118616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909042" y="4459337"/>
            <a:ext cx="8049964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Мастерство стиля — это умение </a:t>
            </a:r>
            <a:pPr algn="l" indent="0" marL="0">
              <a:lnSpc>
                <a:spcPct val="127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осознанно выбирать</a:t>
            </a:r>
            <a:pPr algn="l" indent="0" marL="0">
              <a:lnSpc>
                <a:spcPct val="127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слово, а не брать первое попавшееся.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3047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3 слоя слов по «стилю»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77206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Любое слово в русском языке можно поместить в одну из трёх основных стилистических групп. Выбор слова формирует тон всего высказывания.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143274"/>
            <a:ext cx="2611636" cy="1398984"/>
          </a:xfrm>
          <a:prstGeom prst="roundRect">
            <a:avLst>
              <a:gd name="adj" fmla="val 14036"/>
            </a:avLst>
          </a:prstGeom>
          <a:solidFill>
            <a:srgbClr val="F3F3FF"/>
          </a:solidFill>
          <a:ln w="14288">
            <a:solidFill>
              <a:srgbClr val="2D4DF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8759" y="2288456"/>
            <a:ext cx="232127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🟦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Нейтральные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68759" y="2559472"/>
            <a:ext cx="232127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Универсальные слова без особого оттенка. Подходят для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любой ситуации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официальной и неформальной.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2143274"/>
            <a:ext cx="2611710" cy="1398984"/>
          </a:xfrm>
          <a:prstGeom prst="roundRect">
            <a:avLst>
              <a:gd name="adj" fmla="val 14036"/>
            </a:avLst>
          </a:prstGeom>
          <a:solidFill>
            <a:srgbClr val="F3F3FF"/>
          </a:solidFill>
          <a:ln w="14288">
            <a:solidFill>
              <a:srgbClr val="018C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11289" y="2288456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🗣️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Разговорные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11289" y="2559472"/>
            <a:ext cx="2321347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Живые, эмоциональные слова для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неофициального общения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Создают ощущение близости и непринуждённости.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2143274"/>
            <a:ext cx="2611710" cy="1398984"/>
          </a:xfrm>
          <a:prstGeom prst="roundRect">
            <a:avLst>
              <a:gd name="adj" fmla="val 14036"/>
            </a:avLst>
          </a:prstGeom>
          <a:solidFill>
            <a:srgbClr val="F3F3FF"/>
          </a:solidFill>
          <a:ln w="14288">
            <a:solidFill>
              <a:srgbClr val="DA33B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53894" y="2288456"/>
            <a:ext cx="23213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📖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Литературные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53894" y="2559472"/>
            <a:ext cx="2321347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Книжные, «отполированные» слова для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письменной и официальной речи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Придают высказыванию торжественность.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23577" y="3689524"/>
            <a:ext cx="8096845" cy="523429"/>
          </a:xfrm>
          <a:prstGeom prst="roundRect">
            <a:avLst>
              <a:gd name="adj" fmla="val 37516"/>
            </a:avLst>
          </a:prstGeom>
          <a:solidFill>
            <a:srgbClr val="CFD6FC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76601"/>
            <a:ext cx="163637" cy="13089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949003" y="3853086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Стилистическая окраска — это не «лучше» или «хуже». Это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инструмент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который автор выбирает под задачу.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67903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Нейтральные слова: можно везде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1334095"/>
            <a:ext cx="466784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Нейтральные слова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основа языка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Они не несут эмоциональной нагрузки, не указывают на стиль общения и не привязаны к конкретной ситуации. Именно поэтому они составляют большую часть нашей повседневной речи.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3858295" y="2109564"/>
            <a:ext cx="2362795" cy="2666033"/>
          </a:xfrm>
          <a:prstGeom prst="roundRect">
            <a:avLst>
              <a:gd name="adj" fmla="val 13297"/>
            </a:avLst>
          </a:prstGeom>
          <a:solidFill>
            <a:srgbClr val="2D4DF2">
              <a:alpha val="7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3989189" y="2240459"/>
            <a:ext cx="2101007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Признаки нейтральных слов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989189" y="2756371"/>
            <a:ext cx="2101007" cy="1603102"/>
          </a:xfrm>
          <a:prstGeom prst="rect">
            <a:avLst/>
          </a:prstGeom>
          <a:noFill/>
          <a:ln/>
        </p:spPr>
        <p:txBody>
          <a:bodyPr wrap="square" lIns="0" tIns="52365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 имеют особого оттенка или окраски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Уместны и в разговоре, и в тексте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Речь «не красят», а просто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сообщают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Понятны всем носителям языка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450955" y="2240459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Примеры нейтральных слов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50955" y="2563862"/>
            <a:ext cx="2174230" cy="1347936"/>
          </a:xfrm>
          <a:prstGeom prst="rect">
            <a:avLst/>
          </a:prstGeom>
          <a:noFill/>
          <a:ln/>
        </p:spPr>
        <p:txBody>
          <a:bodyPr wrap="square" lIns="0" tIns="52365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Существительные: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друг, город, дом, работа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Глаголы: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идти, говорить, читать, думать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Прилагательные: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большой, белый, новый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450955" y="4029596"/>
            <a:ext cx="2174230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Эти слова — «нулевая точка» стилистики. От них отталкиваются все остальные группы.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5947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Разговорные слова: «свои», живые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06203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Разговорная лексика — это язык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живого общения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: дружеских бесед, мессенджеров, неформальных встреч. Такие слова звучат естественно и эмоционально, но в официальном тексте выглядят неуместно.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972270"/>
            <a:ext cx="1139503" cy="113950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3275409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Эмоциональность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546425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Разговорные слова часто несут яркую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экспрессию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: восторг, пренебрежение, нежность или иронию.</a:t>
            </a:r>
            <a:endParaRPr lang="en-US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1972270"/>
            <a:ext cx="1139503" cy="113950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3275409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Примеры-микропары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3546425"/>
            <a:ext cx="258983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Нейтрально: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ребёнок →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Разговорно: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малыш, карапуз</a:t>
            </a:r>
            <a:endParaRPr lang="en-US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Нейтрально: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мужчина →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Разговорно: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парень, мужик</a:t>
            </a:r>
            <a:endParaRPr lang="en-US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1972270"/>
            <a:ext cx="1139503" cy="113950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0516" y="3275409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Контекст использования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0516" y="3546425"/>
            <a:ext cx="258990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Уместны в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неофициальном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общении. В письменных текстах используются намеренно — для создания живого эффекта.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727770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Литературная лексика: книжно и торжественно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693962"/>
            <a:ext cx="4667845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Литературные (книжные) слова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«парадная одежда»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русского языка. Они уместны в официальных документах, научных текстах, публичных выступлениях и художественной прозе высокого стиля.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523577" y="2600325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Где встречается?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923729"/>
            <a:ext cx="2174230" cy="1184300"/>
          </a:xfrm>
          <a:prstGeom prst="rect">
            <a:avLst/>
          </a:prstGeom>
          <a:noFill/>
          <a:ln/>
        </p:spPr>
        <p:txBody>
          <a:bodyPr wrap="square" lIns="0" tIns="52365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Научные статьи и доклады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Официальные письма и документы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Публицистика и ораторская речь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Высокая художественная проза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2927672" y="2469431"/>
            <a:ext cx="2362795" cy="1946300"/>
          </a:xfrm>
          <a:prstGeom prst="roundRect">
            <a:avLst>
              <a:gd name="adj" fmla="val 16143"/>
            </a:avLst>
          </a:prstGeom>
          <a:solidFill>
            <a:srgbClr val="018CE1">
              <a:alpha val="75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3058567" y="2600325"/>
            <a:ext cx="21010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Эффект выбора слова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058567" y="2923729"/>
            <a:ext cx="2101007" cy="1374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Сравните: </a:t>
            </a:r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en-US" sz="1000" b="1" dirty="0">
                <a:solidFill>
                  <a:srgbClr val="000000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«он умер»</a:t>
            </a:r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(нейтрально) и </a:t>
            </a:r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en-US" sz="1000" b="1" dirty="0">
                <a:solidFill>
                  <a:srgbClr val="000000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«он почил»</a:t>
            </a:r>
            <a:pPr algn="l" indent="0" marL="0">
              <a:lnSpc>
                <a:spcPct val="133000"/>
              </a:lnSpc>
              <a:spcAft>
                <a:spcPts val="900"/>
              </a:spcAft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(торжественно, книжно).</a:t>
            </a:r>
            <a:endParaRPr lang="en-US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Автор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настраивает тон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всего текста через выбор каждого отдельного слова. Книжная лексика звучит точнее и собраннее.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1086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Термины: слова «по делу»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57598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Термины — это слова с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чётко закреплённым значением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в какой-либо области знания. Их главная задача — называть понятие </a:t>
            </a:r>
            <a:pPr algn="l" indent="0" marL="0">
              <a:lnSpc>
                <a:spcPct val="133000"/>
              </a:lnSpc>
              <a:buNone/>
            </a:pPr>
            <a:r>
              <a:rPr lang="en-US" sz="1000" i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точно и однозначно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исключая двусмысленность.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2423666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01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23577" y="2631802"/>
            <a:ext cx="2611636" cy="14288"/>
          </a:xfrm>
          <a:prstGeom prst="rect">
            <a:avLst/>
          </a:prstGeom>
          <a:solidFill>
            <a:srgbClr val="2D4DF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2725787"/>
            <a:ext cx="261163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Рождение термина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23577" y="2996803"/>
            <a:ext cx="2611636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Слово создаётся или закрепляется за конкретным научным/техническим понятием: «синтаксис», «митоз», «алгоритм».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266108" y="2423666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66108" y="2631802"/>
            <a:ext cx="2611710" cy="14288"/>
          </a:xfrm>
          <a:prstGeom prst="rect">
            <a:avLst/>
          </a:prstGeom>
          <a:solidFill>
            <a:srgbClr val="018CE1"/>
          </a:solidFill>
          <a:ln/>
        </p:spPr>
      </p:sp>
      <p:sp>
        <p:nvSpPr>
          <p:cNvPr id="10" name="Text 8"/>
          <p:cNvSpPr/>
          <p:nvPr/>
        </p:nvSpPr>
        <p:spPr>
          <a:xfrm>
            <a:off x="3266108" y="2725787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Термин в разных стилях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66108" y="2996803"/>
            <a:ext cx="2611710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Термины встречаются в научных текстах, но могут проникать в публицистику и разговорную речь как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стилистический приём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008712" y="2423666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008712" y="2631802"/>
            <a:ext cx="2611710" cy="14288"/>
          </a:xfrm>
          <a:prstGeom prst="rect">
            <a:avLst/>
          </a:prstGeom>
          <a:solidFill>
            <a:srgbClr val="DA33BF"/>
          </a:solidFill>
          <a:ln/>
        </p:spPr>
      </p:sp>
      <p:sp>
        <p:nvSpPr>
          <p:cNvPr id="14" name="Text 12"/>
          <p:cNvSpPr/>
          <p:nvPr/>
        </p:nvSpPr>
        <p:spPr>
          <a:xfrm>
            <a:off x="6008712" y="2725787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Деградация термина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008712" y="2996803"/>
            <a:ext cx="2611710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Со временем некоторые термины «теряют статус» и становятся обычными словами: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«радио», «телевидение», «интернет»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уже не термины, а часть обычной речи.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59209"/>
            <a:ext cx="4667845" cy="721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Архаизмы и историзмы: «эффект эпохи»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523577" y="1353741"/>
            <a:ext cx="512504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Устаревшие слова делятся на два типа, и у каждого — своя роль в тексте.</a:t>
            </a:r>
            <a:endParaRPr lang="en-US" sz="9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1673275"/>
            <a:ext cx="4667845" cy="135292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7724" y="1810271"/>
            <a:ext cx="4336703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Архаизмы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717724" y="2059707"/>
            <a:ext cx="4336703" cy="8294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Слово </a:t>
            </a:r>
            <a:pPr algn="l" indent="0" marL="0">
              <a:lnSpc>
                <a:spcPct val="129000"/>
              </a:lnSpc>
              <a:buNone/>
            </a:pPr>
            <a:r>
              <a:rPr lang="en-US" sz="9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устарело</a:t>
            </a:r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но само понятие осталось — его можно заменить современным синонимом.</a:t>
            </a:r>
            <a:endParaRPr lang="en-US" sz="950" dirty="0"/>
          </a:p>
          <a:p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Пример: </a:t>
            </a:r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«очи»</a:t>
            </a:r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→ глаза, </a:t>
            </a:r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«уста»</a:t>
            </a:r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→ губы, </a:t>
            </a:r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«ведать»</a:t>
            </a:r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→ знать.</a:t>
            </a:r>
            <a:endParaRPr lang="en-US" sz="95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Используются для создания </a:t>
            </a:r>
            <a:pPr algn="l" indent="0" marL="0">
              <a:lnSpc>
                <a:spcPct val="129000"/>
              </a:lnSpc>
              <a:buNone/>
            </a:pPr>
            <a:r>
              <a:rPr lang="en-US" sz="9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высокого, торжественного</a:t>
            </a:r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тона или лёгкой иронии.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577" y="3141241"/>
            <a:ext cx="4667845" cy="15430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17724" y="3278237"/>
            <a:ext cx="4336703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Историзмы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717724" y="3527673"/>
            <a:ext cx="4336703" cy="10196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Слово устарело </a:t>
            </a:r>
            <a:pPr algn="l" indent="0" marL="0">
              <a:lnSpc>
                <a:spcPct val="129000"/>
              </a:lnSpc>
              <a:buNone/>
            </a:pPr>
            <a:r>
              <a:rPr lang="en-US" sz="9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вместе с предметом или явлением</a:t>
            </a:r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Синонимов почти нет, потому что понятие ушло из жизни.</a:t>
            </a:r>
            <a:endParaRPr lang="en-US" sz="950" dirty="0"/>
          </a:p>
          <a:p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Пример: </a:t>
            </a:r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«боярин», «кольчуга», «вече»</a:t>
            </a:r>
            <a:pPr algn="l" indent="0" marL="0">
              <a:lnSpc>
                <a:spcPct val="129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</a:t>
            </a:r>
            <a:endParaRPr lang="en-US" sz="95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Используются для создания </a:t>
            </a:r>
            <a:pPr algn="l" indent="0" marL="0">
              <a:lnSpc>
                <a:spcPct val="129000"/>
              </a:lnSpc>
              <a:buNone/>
            </a:pPr>
            <a:r>
              <a:rPr lang="en-US" sz="9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реалистичного исторического фона</a:t>
            </a:r>
            <a:pPr algn="l" indent="0" marL="0">
              <a:lnSpc>
                <a:spcPct val="129000"/>
              </a:lnSpc>
              <a:buNone/>
            </a:pPr>
            <a:r>
              <a:rPr lang="en-US" sz="9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в текстах об эпохе.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05061"/>
            <a:ext cx="8096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Церковнославянизмы: когда слово «поднимает высоту»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36737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Старославянизмы — слова, пришедшие в русский язык из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старославянского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(церковного языка). Они придают речи торжественность и историческую глубину. Пушкин мастерски использовал этот эффект.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2202805"/>
            <a:ext cx="4077295" cy="1474961"/>
          </a:xfrm>
          <a:prstGeom prst="roundRect">
            <a:avLst>
              <a:gd name="adj" fmla="val 21301"/>
            </a:avLst>
          </a:prstGeom>
          <a:solidFill>
            <a:srgbClr val="2D4DF2">
              <a:alpha val="7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333699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Как узнать старославянизм?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657103"/>
            <a:ext cx="3815507" cy="974899"/>
          </a:xfrm>
          <a:prstGeom prst="rect">
            <a:avLst/>
          </a:prstGeom>
          <a:noFill/>
          <a:ln/>
        </p:spPr>
        <p:txBody>
          <a:bodyPr wrap="square" lIns="0" tIns="52365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«Град»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(ср. русское «город»)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«Глас»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(ср. «голос»)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FFFFF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«Врата»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(ср. «ворота»)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Чередования «ра/ро», «ла/ло» в начале слова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333699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Зачем их использовать?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657103"/>
            <a:ext cx="3888730" cy="974899"/>
          </a:xfrm>
          <a:prstGeom prst="rect">
            <a:avLst/>
          </a:prstGeom>
          <a:noFill/>
          <a:ln/>
        </p:spPr>
        <p:txBody>
          <a:bodyPr wrap="square" lIns="0" tIns="52365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Создают 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торжественность и возвышенность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Отсылают к историческому и религиозному контексту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Могут использоваться иронически — для комического эффекта</a:t>
            </a:r>
            <a:endParaRPr lang="en-US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Часть живой поэтической традиции русской литературы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19882" y="3972297"/>
            <a:ext cx="790054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«Я памятник себе воздвиг нерукотворный...» — Пушкин намеренно использует церковнославянский пласт лексики для торжественного звучания.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3825032"/>
            <a:ext cx="14288" cy="713333"/>
          </a:xfrm>
          <a:prstGeom prst="roundRect">
            <a:avLst>
              <a:gd name="adj" fmla="val 49998"/>
            </a:avLst>
          </a:prstGeom>
          <a:solidFill>
            <a:srgbClr val="2D4DF2"/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6554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Просторечие, сленг, жаргон и профессионализмы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12280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Эти пласты лексики объединяет одно: они принадлежат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определённой среде или группе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Вне своего контекста они звучат чужеродно — но внутри группы работают безупречно.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378348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86925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Сленг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140273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Отклонение от нормы на уровне словаря. Очень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выразительный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быстро обновляется. Пример: «чилить», «кринж», «хайп».</a:t>
            </a:r>
            <a:endParaRPr lang="en-US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378348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286925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Жаргон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3140273"/>
            <a:ext cx="258983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Новые значения для обычных слов внутри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закрытой группы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Иногда функция — «не понять чужим». Пример: воровской жаргон.</a:t>
            </a:r>
            <a:endParaRPr lang="en-US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2378348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0516" y="2869257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Профессионализмы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0516" y="3140273"/>
            <a:ext cx="2589907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Технические слова среди </a:t>
            </a:r>
            <a:pPr algn="l" indent="0" marL="0">
              <a:lnSpc>
                <a:spcPct val="1330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специалистов</a:t>
            </a:r>
            <a:pPr algn="l" indent="0" marL="0">
              <a:lnSpc>
                <a:spcPct val="133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. Обеспечивают быстрое и точное взаимопонимание. Пример: «шапка» (у верстальщиков), «клавиша» (у музыкантов).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2026-08-18T13:53:28Z</dcterms:created>
  <dcterms:modified xsi:type="dcterms:W3CDTF">2026-08-18T13:53:28Z</dcterms:modified>
</cp:coreProperties>
</file>