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M Sans"/>
      <p:regular r:id="rId201314"/>
    </p:embeddedFont>
    <p:embeddedFont>
      <p:font typeface="DM Sans SemiBold"/>
      <p:regular r:id="rId201315"/>
    </p:embeddedFont>
    <p:embeddedFont>
      <p:font typeface="DM Sans Bold"/>
      <p:regular r:id="rId201316"/>
    </p:embeddedFont>
    <p:embeddedFont>
      <p:font typeface="DM Sans Black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1.png"/><Relationship Id="rId4" Type="http://schemas.openxmlformats.org/officeDocument/2006/relationships/image" Target="../media/image-2-2.svg"/><Relationship Id="rId5" Type="http://schemas.openxmlformats.org/officeDocument/2006/relationships/image" Target="../media/image-2-1.png"/><Relationship Id="rId6" Type="http://schemas.openxmlformats.org/officeDocument/2006/relationships/image" Target="../media/image-2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525265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Стилистика: магия выбора слов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2486397"/>
            <a:ext cx="4722763" cy="1131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Почему одну и ту же мысль можно выразить десятками разных способов — и каждый из них произведёт совершенно разное впечатление? Стилистика — это наука, которая отвечает на этот вопрос и раскрывает секреты мастерства речи.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3353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Итог: почему это важно?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966936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Стилистика — это не просто академическая дисциплина. Это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практический навык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который меняет то, как вы читаете, пишете и общаетесь.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1503387"/>
            <a:ext cx="4722763" cy="2431182"/>
          </a:xfrm>
          <a:prstGeom prst="roundRect">
            <a:avLst>
              <a:gd name="adj" fmla="val 4592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00881" y="1508150"/>
            <a:ext cx="2356619" cy="1508522"/>
          </a:xfrm>
          <a:custGeom>
            <a:avLst/>
            <a:gdLst/>
            <a:ahLst/>
            <a:cxnLst/>
            <a:rect l="l" t="t" r="r" b="b"/>
            <a:pathLst>
              <a:path w="2356619" h="1508522">
                <a:moveTo>
                  <a:pt x="93035" y="0"/>
                </a:moveTo>
                <a:lnTo>
                  <a:pt x="2356619" y="0"/>
                </a:lnTo>
                <a:lnTo>
                  <a:pt x="2356619" y="1508522"/>
                </a:lnTo>
                <a:lnTo>
                  <a:pt x="0" y="1508522"/>
                </a:lnTo>
                <a:lnTo>
                  <a:pt x="0" y="93035"/>
                </a:lnTo>
                <a:arcTo hR="93035" wR="93035" stAng="10800000" swAng="5400000"/>
                <a:close/>
              </a:path>
            </a:pathLst>
          </a:custGeom>
          <a:solidFill>
            <a:srgbClr val="FFCCD1"/>
          </a:solidFill>
          <a:ln/>
        </p:spPr>
      </p:sp>
      <p:sp>
        <p:nvSpPr>
          <p:cNvPr id="7" name="Text 4"/>
          <p:cNvSpPr/>
          <p:nvPr/>
        </p:nvSpPr>
        <p:spPr>
          <a:xfrm>
            <a:off x="624855" y="1632124"/>
            <a:ext cx="21086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Грамотный читатель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1900386"/>
            <a:ext cx="2108671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Вы перестаёте «потреблять» текст и начинаете его анализировать: видите приёмы, замечаете манипуляции, понимаете подтекст.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857500" y="1508150"/>
            <a:ext cx="2356619" cy="1508522"/>
          </a:xfrm>
          <a:custGeom>
            <a:avLst/>
            <a:gdLst/>
            <a:ahLst/>
            <a:cxnLst/>
            <a:rect l="l" t="t" r="r" b="b"/>
            <a:pathLst>
              <a:path w="2356619" h="1508522">
                <a:moveTo>
                  <a:pt x="0" y="0"/>
                </a:moveTo>
                <a:lnTo>
                  <a:pt x="2263584" y="0"/>
                </a:lnTo>
                <a:arcTo hR="93035" wR="93035" stAng="16200000" swAng="5400000"/>
                <a:lnTo>
                  <a:pt x="2356619" y="1508522"/>
                </a:lnTo>
                <a:lnTo>
                  <a:pt x="0" y="1508522"/>
                </a:lnTo>
                <a:lnTo>
                  <a:pt x="0" y="0"/>
                </a:lnTo>
                <a:close/>
              </a:path>
            </a:pathLst>
          </a:custGeom>
          <a:solidFill>
            <a:srgbClr val="FFCCD1"/>
          </a:solidFill>
          <a:ln/>
        </p:spPr>
      </p:sp>
      <p:sp>
        <p:nvSpPr>
          <p:cNvPr id="10" name="Shape 7"/>
          <p:cNvSpPr/>
          <p:nvPr/>
        </p:nvSpPr>
        <p:spPr>
          <a:xfrm>
            <a:off x="2857500" y="1508150"/>
            <a:ext cx="14288" cy="1508522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11" name="Text 8"/>
          <p:cNvSpPr/>
          <p:nvPr/>
        </p:nvSpPr>
        <p:spPr>
          <a:xfrm>
            <a:off x="2981474" y="1632124"/>
            <a:ext cx="21086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Эффективный автор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2981474" y="1900386"/>
            <a:ext cx="210867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Осознанный выбор слов делает вашу речь точной, убедительной и запоминающейся — в любом контексте и жанре.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00881" y="3016672"/>
            <a:ext cx="4713238" cy="913135"/>
          </a:xfrm>
          <a:custGeom>
            <a:avLst/>
            <a:gdLst/>
            <a:ahLst/>
            <a:cxnLst/>
            <a:rect l="l" t="t" r="r" b="b"/>
            <a:pathLst>
              <a:path w="4713238" h="913135">
                <a:moveTo>
                  <a:pt x="0" y="0"/>
                </a:moveTo>
                <a:lnTo>
                  <a:pt x="4713238" y="0"/>
                </a:lnTo>
                <a:lnTo>
                  <a:pt x="4713238" y="820100"/>
                </a:lnTo>
                <a:arcTo hR="93035" wR="93035" stAng="0" swAng="5400000"/>
                <a:lnTo>
                  <a:pt x="93035" y="913135"/>
                </a:lnTo>
                <a:arcTo hR="93035" wR="93035" stAng="5400000" swAng="5400000"/>
                <a:lnTo>
                  <a:pt x="0" y="0"/>
                </a:lnTo>
                <a:close/>
              </a:path>
            </a:pathLst>
          </a:custGeom>
          <a:solidFill>
            <a:srgbClr val="FFCCD1"/>
          </a:solidFill>
          <a:ln/>
        </p:spPr>
      </p:sp>
      <p:sp>
        <p:nvSpPr>
          <p:cNvPr id="14" name="Shape 11"/>
          <p:cNvSpPr/>
          <p:nvPr/>
        </p:nvSpPr>
        <p:spPr>
          <a:xfrm>
            <a:off x="500881" y="3016672"/>
            <a:ext cx="4713238" cy="14288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15" name="Text 12"/>
          <p:cNvSpPr/>
          <p:nvPr/>
        </p:nvSpPr>
        <p:spPr>
          <a:xfrm>
            <a:off x="624855" y="3140646"/>
            <a:ext cx="4465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Мастер коммуникации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24855" y="3408908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Понимая выбор слов собеседника, вы видите его истинные намерения. Стилистика — ваш ключ к управлению любым общением.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682154" y="4213622"/>
            <a:ext cx="4536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Стиль — это человек. Научившись читать стиль, вы научитесь читать людей.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496119" y="4074096"/>
            <a:ext cx="14288" cy="675977"/>
          </a:xfrm>
          <a:prstGeom prst="roundRect">
            <a:avLst>
              <a:gd name="adj" fmla="val 49998"/>
            </a:avLst>
          </a:prstGeom>
          <a:solidFill>
            <a:srgbClr val="FFC7CD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4819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 такое стилистика?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8376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Стилистика — это раздел лингвистики, изучающий,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как и почему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мы выбираем те или иные слова для передачи мыслей и эмоций. Главный вопрос науки: почему мы говорим одно и то же по-разному в разных ситуациях?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220218"/>
            <a:ext cx="2634555" cy="15370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358479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Нейтральный регистр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626742"/>
            <a:ext cx="230088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«Он умер» — простая констатация факта, без эмоциональной окраски. Используется в официальных документах и медицинских отчётах.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220218"/>
            <a:ext cx="2634630" cy="15370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358479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Эмоциональный регистр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626742"/>
            <a:ext cx="230095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«Он отдал Богу душу» — фразеологизм с религиозным и эмоциональным подтекстом, уместный в художественном тексте или живой речи.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220218"/>
            <a:ext cx="2634555" cy="15370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358479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Разговорный регистр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626742"/>
            <a:ext cx="230088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«Он откинулся» — жаргонное, сниженное выражение, принятое в определённых социальных группах и контекстах.</a:t>
            </a:r>
            <a:endParaRPr lang="en-US" sz="950" dirty="0"/>
          </a:p>
        </p:txBody>
      </p:sp>
      <p:sp>
        <p:nvSpPr>
          <p:cNvPr id="13" name="Text 8"/>
          <p:cNvSpPr/>
          <p:nvPr/>
        </p:nvSpPr>
        <p:spPr>
          <a:xfrm>
            <a:off x="496119" y="3896841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Одна и та же мысль — три разных мира. Стилистика объясняет, как и зачем мы делаем такой выбор.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995883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Откуда взялось слово «стиль»?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3835822" y="1569467"/>
            <a:ext cx="2388691" cy="1744191"/>
          </a:xfrm>
          <a:prstGeom prst="roundRect">
            <a:avLst>
              <a:gd name="adj" fmla="val 10241"/>
            </a:avLst>
          </a:prstGeom>
          <a:solidFill>
            <a:srgbClr val="FFC7CD"/>
          </a:solidFill>
          <a:ln/>
        </p:spPr>
      </p:sp>
      <p:sp>
        <p:nvSpPr>
          <p:cNvPr id="5" name="Text 2"/>
          <p:cNvSpPr/>
          <p:nvPr/>
        </p:nvSpPr>
        <p:spPr>
          <a:xfrm>
            <a:off x="3959796" y="1693441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Этимология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3959796" y="2011263"/>
            <a:ext cx="2140744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Слово «стиль» происходит от латинского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stylus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заострённая палочка для письма на восковых табличках. Буквально: инструмент, которым наносят знаки.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442546" y="1693441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Современное значение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42546" y="2011263"/>
            <a:ext cx="221009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Сегодня стиль — это не физический инструмент, 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умение выбирать верные языковые средства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для конкретной цели, аудитории и ситуации. Техника письма стала искусством мышления.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925119" y="3453185"/>
            <a:ext cx="4722763" cy="694432"/>
          </a:xfrm>
          <a:prstGeom prst="roundRect">
            <a:avLst>
              <a:gd name="adj" fmla="val 16077"/>
            </a:avLst>
          </a:prstGeom>
          <a:solidFill>
            <a:srgbClr val="FFCCD1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092" y="3632969"/>
            <a:ext cx="155004" cy="12397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328071" y="3608115"/>
            <a:ext cx="4195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От инструмента письма — к инструменту мысли: именно так эволюционировало понятие «стиль» за две тысячи лет.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2521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Экспрессивные средства: «усилители» речи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6078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Экспрессивные средства — это языковые формы, специально созданные для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логического или эмоционального подчёркивания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высказывания. Они усиливают воздействие речи на слушателя или читателя.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297237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762324"/>
            <a:ext cx="2613868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Уменьшительно-ласкательные суффиксы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224436"/>
            <a:ext cx="261386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Доченька, солнышко, котёнок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суффиксы превращают нейтральное слово в нежное и тёплое. Это мощный инструмент эмоционального сближения.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297237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76232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Экспрессивные фразеологизмы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030587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«Руки опускаются», «душа в пятки ушла»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устойчивые выражения, несущие яркий образ и сильную эмоцию, недостижимую простыми словами.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297237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76232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Риторические фигуры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030587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Анафора, градация, восклицание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синтаксические приёмы, которые создают ритм и нагнетают эмоциональное напряжение в тексте.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73931"/>
            <a:ext cx="4722763" cy="738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Стилистические приёмы: искусство отклонения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3925119" y="1281857"/>
            <a:ext cx="4722763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Стилистический приём — это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намеренное нарушение языковой нормы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ради выразительности. Именно «отступление от правила» создаёт художественный эффект.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925119" y="1962671"/>
            <a:ext cx="265956" cy="265956"/>
          </a:xfrm>
          <a:prstGeom prst="roundRect">
            <a:avLst>
              <a:gd name="adj" fmla="val 40010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3969432" y="1984809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303737" y="2003301"/>
            <a:ext cx="434414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Foregrounding (выдвижение)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4303737" y="2255565"/>
            <a:ext cx="4344144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Обычное слово вдруг обретает новый, глубокий смысл в необычном контексте. Читатель «спотыкается» — и задумывается.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925119" y="2850282"/>
            <a:ext cx="265956" cy="265956"/>
          </a:xfrm>
          <a:prstGeom prst="roundRect">
            <a:avLst>
              <a:gd name="adj" fmla="val 40010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969432" y="2872420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303737" y="2890912"/>
            <a:ext cx="434414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Метафора в действии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4303737" y="3143176"/>
            <a:ext cx="4344144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«Я живу в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ритме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города» — слово «ритм» буквально означает чередование звуков, но здесь передаёт динамику, темп и пульс городской жизни.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925119" y="3922588"/>
            <a:ext cx="265956" cy="265956"/>
          </a:xfrm>
          <a:prstGeom prst="roundRect">
            <a:avLst>
              <a:gd name="adj" fmla="val 40010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969432" y="3944727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3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303737" y="3963219"/>
            <a:ext cx="434414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Эффект для читателя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4303737" y="4215482"/>
            <a:ext cx="4344144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Приём заставляет нас воспринимать привычные вещи по-новому. Это и есть главная магия стилистики — остановить внимание там, где оно должно остановиться.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0109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Функциональные стили: гардероб языка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3666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Язык — как гардероб: для каждого случая существует свой «наряд». Функциональный стиль — это система языковых средств, закреплённых за определённой сферой общения.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173114"/>
            <a:ext cx="4013895" cy="922660"/>
          </a:xfrm>
          <a:prstGeom prst="roundRect">
            <a:avLst>
              <a:gd name="adj" fmla="val 12100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24855" y="2301850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Научный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4855" y="2570113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Точность, термины, логика.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Пример: статья о квантовой физике.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Эмоции исключены — только факты.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3987" y="2173114"/>
            <a:ext cx="4013895" cy="922660"/>
          </a:xfrm>
          <a:prstGeom prst="roundRect">
            <a:avLst>
              <a:gd name="adj" fmla="val 12100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762723" y="2301850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Официально-деловой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62723" y="2570113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Консерватизм, стандартные формулы, нулевая эмоциональность.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Пример: текст закона или договора.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3219748"/>
            <a:ext cx="4013895" cy="922660"/>
          </a:xfrm>
          <a:prstGeom prst="roundRect">
            <a:avLst>
              <a:gd name="adj" fmla="val 12100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4855" y="3348484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📣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Публицистический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24855" y="3616747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Убеждение, яркость, оценочность.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Пример: рекламный лозунг или передовая статья.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633987" y="3219748"/>
            <a:ext cx="4013895" cy="922660"/>
          </a:xfrm>
          <a:prstGeom prst="roundRect">
            <a:avLst>
              <a:gd name="adj" fmla="val 12100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62723" y="3348484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🎨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Художественный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62723" y="3616747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Эстетика, творчество, образность. Здесь возможно всё — главное, чтобы это создавало нужный эффект.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Уровни стилистики: от звука до синтаксиса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596950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Стилистика работает на всех уровнях языка одновременно. Каждый уровень — отдельный инструмент выразительности, и мастер стиля владеет ими всеми.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06115"/>
            <a:ext cx="7315200" cy="4114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4855741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Анализируя текст на всех четырёх уровнях, мы получаем полную картину стилистического мастерства автора — от музыки звуков до архитектуры предложений.</a:t>
            </a:r>
            <a:endParaRPr lang="en-US" sz="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52586"/>
            <a:ext cx="4722763" cy="7509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Декодирующая стилистика: читаем между строк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496119" y="1494532"/>
            <a:ext cx="2465561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Суть метода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496119" y="1798662"/>
            <a:ext cx="2465561" cy="18078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Декодирующая стилистика — это подход, при котором мы воспринимаем текст как </a:t>
            </a:r>
            <a:pPr algn="l" indent="0" marL="0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9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«зашифрованный код»</a:t>
            </a:r>
            <a:pPr algn="l" indent="0" marL="0">
              <a:lnSpc>
                <a:spcPct val="131000"/>
              </a:lnSpc>
              <a:spcAft>
                <a:spcPts val="800"/>
              </a:spcAft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Каждое слово, каждый знак препинания — это сигнал от автора читателю. Случайностей нет.</a:t>
            </a:r>
            <a:endParaRPr lang="en-US" sz="90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Задача исследователя: восстановить скрытый замысел, который автор намеренно «упаковал» в завуалированный стиль.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3259634" y="1494532"/>
            <a:ext cx="1963936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Как это работает?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3259634" y="1798662"/>
            <a:ext cx="1963936" cy="1635993"/>
          </a:xfrm>
          <a:prstGeom prst="rect">
            <a:avLst/>
          </a:prstGeom>
          <a:noFill/>
          <a:ln/>
        </p:spPr>
        <p:txBody>
          <a:bodyPr wrap="square" lIns="0" tIns="48068" rIns="0" bIns="0" rtlCol="0" anchor="t">
            <a:normAutofit/>
          </a:bodyPr>
          <a:lstStyle/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Выбор лексики: почему именно это слово?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Синтаксис: почему именно такой порядок слов?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Образы: что стоит за метафорой?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Умолчания: что автор 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не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сказал?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496119" y="3842072"/>
            <a:ext cx="4722763" cy="848767"/>
          </a:xfrm>
          <a:prstGeom prst="roundRect">
            <a:avLst>
              <a:gd name="adj" fmla="val 12742"/>
            </a:avLst>
          </a:prstGeom>
          <a:solidFill>
            <a:srgbClr val="FFCCD1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23" y="4007123"/>
            <a:ext cx="150168" cy="1201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86495" y="3988445"/>
            <a:ext cx="4212282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Декодирующая стилистика превращает чтение в детективное расследование: мы ищем улики, которые раскрывают истинный замысел.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5929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Современная стилистика: больше чем литература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9486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Сегодня стилистика вышла далеко за пределы классической литературы. Она исследует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любые тексты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где есть выбор языковых средств и коммуникативное намерение.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331318"/>
            <a:ext cx="574997" cy="5749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26121" y="2331318"/>
            <a:ext cx="18838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Реклама и маркетинг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226121" y="2599581"/>
            <a:ext cx="1883866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Каждый слоган — это стилистический шедевр. Анализируя рекламу, мы понимаем, как слова манипулируют желаниями и создают образы брендов.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2331318"/>
            <a:ext cx="574997" cy="5749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94993" y="2331318"/>
            <a:ext cx="188394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Интернет-мемы и соцсети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994993" y="2793429"/>
            <a:ext cx="1883941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Мем — это концентрированная стилистика: минимум слов, максимум смысла и эмоции. Новый жанр требует новых инструментов анализа.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2331318"/>
            <a:ext cx="574997" cy="5749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63941" y="2331318"/>
            <a:ext cx="188394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Политические выступления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763941" y="2793429"/>
            <a:ext cx="1883941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Риторика политиков — классический объект стилистики. Здесь каждое слово взвешено, каждая пауза рассчитана на эффект убеждения.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2026-08-18T13:39:10Z</dcterms:created>
  <dcterms:modified xsi:type="dcterms:W3CDTF">2026-08-18T13:39:10Z</dcterms:modified>
</cp:coreProperties>
</file>