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DM Sans Thin"/>
      <p:regular r:id="rId201314"/>
    </p:embeddedFont>
    <p:embeddedFont>
      <p:font typeface="DM Sans ExtraLight"/>
      <p:regular r:id="rId201315"/>
    </p:embeddedFont>
    <p:embeddedFont>
      <p:font typeface="DM Sans Light"/>
      <p:regular r:id="rId201316"/>
    </p:embeddedFont>
    <p:embeddedFont>
      <p:font typeface="DM Sans"/>
      <p:regular r:id="rId201317"/>
    </p:embeddedFont>
    <p:embeddedFont>
      <p:font typeface="DM Sans Medium"/>
      <p:regular r:id="rId201318"/>
    </p:embeddedFont>
    <p:embeddedFont>
      <p:font typeface="DM Sans SemiBold"/>
      <p:regular r:id="rId201319"/>
    </p:embeddedFont>
    <p:embeddedFont>
      <p:font typeface="DM Sans Bold"/>
      <p:regular r:id="rId201320"/>
    </p:embeddedFont>
    <p:embeddedFont>
      <p:font typeface="DM Sans ExtraBold"/>
      <p:regular r:id="rId201321"/>
    </p:embeddedFont>
    <p:embeddedFont>
      <p:font typeface="DM Sans Black"/>
      <p:regular r:id="rId201322"/>
    </p:embeddedFont>
    <p:embeddedFont>
      <p:font typeface="Inter Medium"/>
      <p:regular r:id="rId201323"/>
    </p:embeddedFont>
    <p:embeddedFont>
      <p:font typeface="Inter Light"/>
      <p:regular r:id="rId201324"/>
    </p:embeddedFont>
    <p:embeddedFont>
      <p:font typeface="Inter Thin"/>
      <p:regular r:id="rId201325"/>
    </p:embeddedFont>
    <p:embeddedFont>
      <p:font typeface="Inter ExtraLight"/>
      <p:regular r:id="rId201326"/>
    </p:embeddedFont>
    <p:embeddedFont>
      <p:font typeface="Inter SemiBold"/>
      <p:regular r:id="rId201327"/>
    </p:embeddedFont>
    <p:embeddedFont>
      <p:font typeface="Inter Bold"/>
      <p:regular r:id="rId201328"/>
    </p:embeddedFont>
    <p:embeddedFont>
      <p:font typeface="Inter ExtraBold"/>
      <p:regular r:id="rId201329"/>
    </p:embeddedFont>
    <p:embeddedFont>
      <p:font typeface="Inter"/>
      <p:regular r:id="rId201330"/>
    </p:embeddedFont>
    <p:embeddedFont>
      <p:font typeface="Inter Black"/>
      <p:regular r:id="rId2013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Relationship Id="rId201335" Target="fonts/20133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1.png"/><Relationship Id="rId4" Type="http://schemas.openxmlformats.org/officeDocument/2006/relationships/image" Target="../media/image-3-2.svg"/><Relationship Id="rId5" Type="http://schemas.openxmlformats.org/officeDocument/2006/relationships/image" Target="../media/image-3-1.png"/><Relationship Id="rId6" Type="http://schemas.openxmlformats.org/officeDocument/2006/relationships/image" Target="../media/image-3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2.png"/><Relationship Id="rId5" Type="http://schemas.openxmlformats.org/officeDocument/2006/relationships/image" Target="../media/image-8-3.svg"/><Relationship Id="rId6" Type="http://schemas.openxmlformats.org/officeDocument/2006/relationships/image" Target="../media/image-8-2.png"/><Relationship Id="rId7" Type="http://schemas.openxmlformats.org/officeDocument/2006/relationships/image" Target="../media/image-8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728639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Тайны йотированных букв: Е, Ё, Ю, Я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2689771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Четыре буквы, которые умеют играть в прятки со звуками. Узнай их секреты — и ты станешь настоящим мастером русского языка!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3925119" y="3226222"/>
            <a:ext cx="1461418" cy="188565"/>
          </a:xfrm>
          <a:prstGeom prst="roundRect">
            <a:avLst>
              <a:gd name="adj" fmla="val 7894"/>
            </a:avLst>
          </a:prstGeom>
          <a:solidFill>
            <a:srgbClr val="E3E3E8"/>
          </a:solidFill>
          <a:ln/>
        </p:spPr>
      </p:sp>
      <p:sp>
        <p:nvSpPr>
          <p:cNvPr id="6" name="Text 3"/>
          <p:cNvSpPr/>
          <p:nvPr/>
        </p:nvSpPr>
        <p:spPr>
          <a:xfrm>
            <a:off x="3999533" y="3263429"/>
            <a:ext cx="1769790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РУССКИЙ ЯЗЫК · 5 КЛАСС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92783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Двойная игра: почему буквы могут быть хитрыми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828354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Буквы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Е, Ё, Ю, 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особенные. Они обладают уникальным свойством: в зависимости от положения в слове могут обозначать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один или два звука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Это делает их самыми хитрыми буквами русского алфавита!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2364804"/>
            <a:ext cx="4103191" cy="950342"/>
          </a:xfrm>
          <a:prstGeom prst="roundRect">
            <a:avLst>
              <a:gd name="adj" fmla="val 1958"/>
            </a:avLst>
          </a:prstGeom>
          <a:solidFill>
            <a:srgbClr val="28282F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2488778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Два звука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806601"/>
            <a:ext cx="431244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Ель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[й'э́л'] — буква «е» в начале слова даёт два звука: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й + э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2488778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Один звук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2806601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Мел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[м'э́л] — буква «е» после согласного даёт только звук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э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смягчает «м»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96119" y="3454673"/>
            <a:ext cx="8151763" cy="495970"/>
          </a:xfrm>
          <a:prstGeom prst="roundRect">
            <a:avLst>
              <a:gd name="adj" fmla="val 3752"/>
            </a:avLst>
          </a:prstGeom>
          <a:solidFill>
            <a:srgbClr val="E3E3E8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3634457"/>
            <a:ext cx="155004" cy="12397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99071" y="3609603"/>
            <a:ext cx="80820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Это явление называется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йотацией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от греческой буквы «йота» (I), обозначающей звук [й].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75630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Когда мы слышим два звука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49214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Буквы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Е, Ё, Ю, 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всегда дают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два звука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 трёх определённых позициях. Запомни эти ситуации!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787203"/>
            <a:ext cx="8151763" cy="74421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5411" y="2043038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1130498" y="1925464"/>
            <a:ext cx="73791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В начале слова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1130498" y="2193727"/>
            <a:ext cx="737912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Яма → [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й'а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ма], Юбка → [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й'у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пка], Ель → [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й'э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ль], Ёлка → [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й'о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лка]</a:t>
            </a:r>
            <a:endParaRPr lang="en-US" sz="9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2655391"/>
            <a:ext cx="8151763" cy="74421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65411" y="2911227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1130498" y="2793653"/>
            <a:ext cx="73791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После гласного звука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1130498" y="3061915"/>
            <a:ext cx="737912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Поют → [па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й'у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т], Синяя → [с'ин'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й'а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], Моя → [ма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й'а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]</a:t>
            </a:r>
            <a:endParaRPr lang="en-US" sz="9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3523580"/>
            <a:ext cx="8151763" cy="74421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65411" y="3779416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1450" dirty="0"/>
          </a:p>
        </p:txBody>
      </p:sp>
      <p:sp>
        <p:nvSpPr>
          <p:cNvPr id="14" name="Text 9"/>
          <p:cNvSpPr/>
          <p:nvPr/>
        </p:nvSpPr>
        <p:spPr>
          <a:xfrm>
            <a:off x="1130498" y="3661842"/>
            <a:ext cx="73791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После разделительных Ъ и Ь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1130498" y="3930104"/>
            <a:ext cx="737912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Подъезд → [пад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й'э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ст], Вьюга → [в'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й'у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га], Семья → [с'им'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й'а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]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18455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Когда мы слышим один звук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254026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Если буква Е, Ё, Ю или Я стоит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после согласного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(и не после разделительного знака), она обозначает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один гласный звук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при этом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смягчает предыдущий согласный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790477"/>
            <a:ext cx="4013895" cy="987549"/>
          </a:xfrm>
          <a:prstGeom prst="roundRect">
            <a:avLst>
              <a:gd name="adj" fmla="val 1884"/>
            </a:avLst>
          </a:prstGeom>
          <a:solidFill>
            <a:srgbClr val="EDEBE3"/>
          </a:solidFill>
          <a:ln/>
        </p:spPr>
      </p:sp>
      <p:sp>
        <p:nvSpPr>
          <p:cNvPr id="5" name="Text 3"/>
          <p:cNvSpPr/>
          <p:nvPr/>
        </p:nvSpPr>
        <p:spPr>
          <a:xfrm>
            <a:off x="620092" y="1914451"/>
            <a:ext cx="37659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Е = [э]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20092" y="2182713"/>
            <a:ext cx="3765947" cy="471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Тема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[т'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э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ма]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Лес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[л'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э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с]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4633987" y="1790477"/>
            <a:ext cx="4013895" cy="987549"/>
          </a:xfrm>
          <a:prstGeom prst="roundRect">
            <a:avLst>
              <a:gd name="adj" fmla="val 1884"/>
            </a:avLst>
          </a:prstGeom>
          <a:solidFill>
            <a:srgbClr val="EDEBE3"/>
          </a:solidFill>
          <a:ln/>
        </p:spPr>
      </p:sp>
      <p:sp>
        <p:nvSpPr>
          <p:cNvPr id="8" name="Text 6"/>
          <p:cNvSpPr/>
          <p:nvPr/>
        </p:nvSpPr>
        <p:spPr>
          <a:xfrm>
            <a:off x="4757961" y="1914451"/>
            <a:ext cx="37659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Ё = [о]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57961" y="2182713"/>
            <a:ext cx="3765947" cy="471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Мёд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[м'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д]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Ёж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[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й'о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ш] ← начало слова!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96119" y="2902000"/>
            <a:ext cx="4013895" cy="987549"/>
          </a:xfrm>
          <a:prstGeom prst="roundRect">
            <a:avLst>
              <a:gd name="adj" fmla="val 1884"/>
            </a:avLst>
          </a:prstGeom>
          <a:solidFill>
            <a:srgbClr val="EDEBE3"/>
          </a:solidFill>
          <a:ln/>
        </p:spPr>
      </p:sp>
      <p:sp>
        <p:nvSpPr>
          <p:cNvPr id="11" name="Text 9"/>
          <p:cNvSpPr/>
          <p:nvPr/>
        </p:nvSpPr>
        <p:spPr>
          <a:xfrm>
            <a:off x="620092" y="3025973"/>
            <a:ext cx="37659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Ю = [у]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20092" y="3294236"/>
            <a:ext cx="3765947" cy="471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Люстра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[л'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у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стра]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Клюв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[кл'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у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ф]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633987" y="2902000"/>
            <a:ext cx="4013895" cy="987549"/>
          </a:xfrm>
          <a:prstGeom prst="roundRect">
            <a:avLst>
              <a:gd name="adj" fmla="val 1884"/>
            </a:avLst>
          </a:prstGeom>
          <a:solidFill>
            <a:srgbClr val="EDEBE3"/>
          </a:solidFill>
          <a:ln/>
        </p:spPr>
      </p:sp>
      <p:sp>
        <p:nvSpPr>
          <p:cNvPr id="14" name="Text 12"/>
          <p:cNvSpPr/>
          <p:nvPr/>
        </p:nvSpPr>
        <p:spPr>
          <a:xfrm>
            <a:off x="4757961" y="3025973"/>
            <a:ext cx="37659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Я = [а]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757961" y="3294236"/>
            <a:ext cx="3765947" cy="471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Рядом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[р'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дам]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Мяч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[м'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ч]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96119" y="4029075"/>
            <a:ext cx="8151763" cy="495970"/>
          </a:xfrm>
          <a:prstGeom prst="roundRect">
            <a:avLst>
              <a:gd name="adj" fmla="val 3752"/>
            </a:avLst>
          </a:prstGeom>
          <a:solidFill>
            <a:srgbClr val="B6D6FC"/>
          </a:solidFill>
          <a:ln/>
        </p:spPr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4208859"/>
            <a:ext cx="155004" cy="123974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899071" y="4184005"/>
            <a:ext cx="80820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Важно: буква всегда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смягчает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предыдущий согласный — это её вторая работа!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552078"/>
            <a:ext cx="976461" cy="182538"/>
          </a:xfrm>
          <a:prstGeom prst="roundRect">
            <a:avLst>
              <a:gd name="adj" fmla="val 7900"/>
            </a:avLst>
          </a:prstGeom>
          <a:noFill/>
          <a:ln w="4763">
            <a:solidFill>
              <a:srgbClr val="28282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8151" y="588094"/>
            <a:ext cx="1289596" cy="110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2828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ИСТОРИЯ БУКВЫ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781124"/>
            <a:ext cx="4351511" cy="7509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Исторический детектив: откуда они взялись</a:t>
            </a:r>
            <a:endParaRPr lang="en-US" sz="2350" dirty="0"/>
          </a:p>
        </p:txBody>
      </p:sp>
      <p:sp>
        <p:nvSpPr>
          <p:cNvPr id="5" name="Text 3"/>
          <p:cNvSpPr/>
          <p:nvPr/>
        </p:nvSpPr>
        <p:spPr>
          <a:xfrm>
            <a:off x="496119" y="1648495"/>
            <a:ext cx="4351511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Буква </a:t>
            </a:r>
            <a:pPr algn="l" indent="0" marL="0">
              <a:lnSpc>
                <a:spcPct val="131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Ё</a:t>
            </a:r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самая молодая в русском алфавите. До XVIII века звук [о] после шипящих и мягких согласных записывали просто буквой </a:t>
            </a:r>
            <a:pPr algn="l" indent="0" marL="0">
              <a:lnSpc>
                <a:spcPct val="131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Е</a:t>
            </a:r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2664693" y="2157859"/>
            <a:ext cx="14288" cy="2433489"/>
          </a:xfrm>
          <a:prstGeom prst="roundRect">
            <a:avLst>
              <a:gd name="adj" fmla="val 126158"/>
            </a:avLst>
          </a:prstGeom>
          <a:solidFill>
            <a:srgbClr val="D3D1C9"/>
          </a:solidFill>
          <a:ln/>
        </p:spPr>
      </p:sp>
      <p:sp>
        <p:nvSpPr>
          <p:cNvPr id="7" name="Shape 5"/>
          <p:cNvSpPr/>
          <p:nvPr/>
        </p:nvSpPr>
        <p:spPr>
          <a:xfrm>
            <a:off x="2445841" y="2285851"/>
            <a:ext cx="240283" cy="14288"/>
          </a:xfrm>
          <a:prstGeom prst="roundRect">
            <a:avLst>
              <a:gd name="adj" fmla="val 126158"/>
            </a:avLst>
          </a:prstGeom>
          <a:solidFill>
            <a:srgbClr val="D3D1C9"/>
          </a:solidFill>
          <a:ln/>
        </p:spPr>
      </p:sp>
      <p:sp>
        <p:nvSpPr>
          <p:cNvPr id="8" name="Shape 6"/>
          <p:cNvSpPr/>
          <p:nvPr/>
        </p:nvSpPr>
        <p:spPr>
          <a:xfrm>
            <a:off x="2626779" y="2247937"/>
            <a:ext cx="90115" cy="90115"/>
          </a:xfrm>
          <a:prstGeom prst="ellipse">
            <a:avLst/>
          </a:prstGeom>
          <a:solidFill>
            <a:srgbClr val="28282F"/>
          </a:solidFill>
          <a:ln/>
        </p:spPr>
      </p:sp>
      <p:sp>
        <p:nvSpPr>
          <p:cNvPr id="9" name="Text 7"/>
          <p:cNvSpPr/>
          <p:nvPr/>
        </p:nvSpPr>
        <p:spPr>
          <a:xfrm>
            <a:off x="496119" y="2199159"/>
            <a:ext cx="1695078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1783 год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496119" y="2503289"/>
            <a:ext cx="1695078" cy="7569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Княгиня </a:t>
            </a:r>
            <a:pPr algn="r" indent="0" marL="0">
              <a:lnSpc>
                <a:spcPct val="131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Е.Р. Дашкова</a:t>
            </a:r>
            <a:pPr algn="r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предложила новую букву на заседании Российской академии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2657549" y="2999259"/>
            <a:ext cx="240283" cy="14288"/>
          </a:xfrm>
          <a:prstGeom prst="roundRect">
            <a:avLst>
              <a:gd name="adj" fmla="val 126158"/>
            </a:avLst>
          </a:prstGeom>
          <a:solidFill>
            <a:srgbClr val="D3D1C9"/>
          </a:solidFill>
          <a:ln/>
        </p:spPr>
      </p:sp>
      <p:sp>
        <p:nvSpPr>
          <p:cNvPr id="12" name="Shape 10"/>
          <p:cNvSpPr/>
          <p:nvPr/>
        </p:nvSpPr>
        <p:spPr>
          <a:xfrm>
            <a:off x="2626779" y="2961345"/>
            <a:ext cx="90115" cy="90115"/>
          </a:xfrm>
          <a:prstGeom prst="ellipse">
            <a:avLst/>
          </a:prstGeom>
          <a:solidFill>
            <a:srgbClr val="28282F"/>
          </a:solidFill>
          <a:ln/>
        </p:spPr>
      </p:sp>
      <p:sp>
        <p:nvSpPr>
          <p:cNvPr id="13" name="Text 11"/>
          <p:cNvSpPr/>
          <p:nvPr/>
        </p:nvSpPr>
        <p:spPr>
          <a:xfrm>
            <a:off x="3152477" y="2912566"/>
            <a:ext cx="169515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1797 год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3152477" y="3216697"/>
            <a:ext cx="1695152" cy="7569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Писатель </a:t>
            </a:r>
            <a:pPr algn="l" indent="0" marL="0">
              <a:lnSpc>
                <a:spcPct val="131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Н.М. Карамзин</a:t>
            </a:r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начал активно использовать Ё в своих книгах, сделав её популярной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2445841" y="3666827"/>
            <a:ext cx="240283" cy="14288"/>
          </a:xfrm>
          <a:prstGeom prst="roundRect">
            <a:avLst>
              <a:gd name="adj" fmla="val 126158"/>
            </a:avLst>
          </a:prstGeom>
          <a:solidFill>
            <a:srgbClr val="D3D1C9"/>
          </a:solidFill>
          <a:ln/>
        </p:spPr>
      </p:sp>
      <p:sp>
        <p:nvSpPr>
          <p:cNvPr id="16" name="Shape 14"/>
          <p:cNvSpPr/>
          <p:nvPr/>
        </p:nvSpPr>
        <p:spPr>
          <a:xfrm>
            <a:off x="2626779" y="3628913"/>
            <a:ext cx="90115" cy="90115"/>
          </a:xfrm>
          <a:prstGeom prst="ellipse">
            <a:avLst/>
          </a:prstGeom>
          <a:solidFill>
            <a:srgbClr val="28282F"/>
          </a:solidFill>
          <a:ln/>
        </p:spPr>
      </p:sp>
      <p:sp>
        <p:nvSpPr>
          <p:cNvPr id="17" name="Text 15"/>
          <p:cNvSpPr/>
          <p:nvPr/>
        </p:nvSpPr>
        <p:spPr>
          <a:xfrm>
            <a:off x="496119" y="3580135"/>
            <a:ext cx="1695078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Середина XX века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496119" y="3884265"/>
            <a:ext cx="1695078" cy="5677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Буква Ё официально стала </a:t>
            </a:r>
            <a:pPr algn="r" indent="0" marL="0">
              <a:lnSpc>
                <a:spcPct val="131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отдельной буквой</a:t>
            </a:r>
            <a:pPr algn="r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алфавита, заняв 7-е место</a:t>
            </a:r>
            <a:endParaRPr lang="en-US" sz="900" dirty="0"/>
          </a:p>
        </p:txBody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45584" y="552078"/>
            <a:ext cx="3506986" cy="350698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40184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Орфографические ловушки: О и Ё после шипящих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275755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Одна из самых коварных тем — выбор между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Ё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после шипящих. Есть простое правило и список исключений, которые нужно выучить.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1812206"/>
            <a:ext cx="4103191" cy="2691110"/>
          </a:xfrm>
          <a:prstGeom prst="roundRect">
            <a:avLst>
              <a:gd name="adj" fmla="val 691"/>
            </a:avLst>
          </a:prstGeom>
          <a:solidFill>
            <a:srgbClr val="28282F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1936179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Правило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254002"/>
            <a:ext cx="385524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 корне под ударением пишем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Ё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если в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однокоренном слове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есть буква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796" y="2762548"/>
            <a:ext cx="3855244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Шёлк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шЕлест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Чёрный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чЕрнеть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Пчёлы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пчЕлиный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Ёж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ёжЕвикa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728046" y="1936179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Слова-исключения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28046" y="2254002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Эти слова нужно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запомнить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в них после шипящих под ударением пишется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728046" y="2790453"/>
            <a:ext cx="1900312" cy="441796"/>
          </a:xfrm>
          <a:prstGeom prst="roundRect">
            <a:avLst>
              <a:gd name="adj" fmla="val 4212"/>
            </a:avLst>
          </a:prstGeom>
          <a:solidFill>
            <a:srgbClr val="EDEBE3"/>
          </a:solidFill>
          <a:ln/>
        </p:spPr>
      </p:sp>
      <p:sp>
        <p:nvSpPr>
          <p:cNvPr id="11" name="Text 9"/>
          <p:cNvSpPr/>
          <p:nvPr/>
        </p:nvSpPr>
        <p:spPr>
          <a:xfrm>
            <a:off x="4852020" y="2914427"/>
            <a:ext cx="165236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шов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752332" y="2790453"/>
            <a:ext cx="1900312" cy="441796"/>
          </a:xfrm>
          <a:prstGeom prst="roundRect">
            <a:avLst>
              <a:gd name="adj" fmla="val 4212"/>
            </a:avLst>
          </a:prstGeom>
          <a:solidFill>
            <a:srgbClr val="EDEBE3"/>
          </a:solidFill>
          <a:ln/>
        </p:spPr>
      </p:sp>
      <p:sp>
        <p:nvSpPr>
          <p:cNvPr id="13" name="Text 11"/>
          <p:cNvSpPr/>
          <p:nvPr/>
        </p:nvSpPr>
        <p:spPr>
          <a:xfrm>
            <a:off x="6876306" y="2914427"/>
            <a:ext cx="165236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шорох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728046" y="3356223"/>
            <a:ext cx="1900312" cy="441796"/>
          </a:xfrm>
          <a:prstGeom prst="roundRect">
            <a:avLst>
              <a:gd name="adj" fmla="val 4212"/>
            </a:avLst>
          </a:prstGeom>
          <a:solidFill>
            <a:srgbClr val="EDEBE3"/>
          </a:solidFill>
          <a:ln/>
        </p:spPr>
      </p:sp>
      <p:sp>
        <p:nvSpPr>
          <p:cNvPr id="15" name="Text 13"/>
          <p:cNvSpPr/>
          <p:nvPr/>
        </p:nvSpPr>
        <p:spPr>
          <a:xfrm>
            <a:off x="4852020" y="3480197"/>
            <a:ext cx="165236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капюшон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752332" y="3356223"/>
            <a:ext cx="1900312" cy="441796"/>
          </a:xfrm>
          <a:prstGeom prst="roundRect">
            <a:avLst>
              <a:gd name="adj" fmla="val 4212"/>
            </a:avLst>
          </a:prstGeom>
          <a:solidFill>
            <a:srgbClr val="EDEBE3"/>
          </a:solidFill>
          <a:ln/>
        </p:spPr>
      </p:sp>
      <p:sp>
        <p:nvSpPr>
          <p:cNvPr id="17" name="Text 15"/>
          <p:cNvSpPr/>
          <p:nvPr/>
        </p:nvSpPr>
        <p:spPr>
          <a:xfrm>
            <a:off x="6876306" y="3480197"/>
            <a:ext cx="165236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шоколад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728046" y="3921993"/>
            <a:ext cx="3924598" cy="441796"/>
          </a:xfrm>
          <a:prstGeom prst="roundRect">
            <a:avLst>
              <a:gd name="adj" fmla="val 4212"/>
            </a:avLst>
          </a:prstGeom>
          <a:solidFill>
            <a:srgbClr val="EDEBE3"/>
          </a:solidFill>
          <a:ln/>
        </p:spPr>
      </p:sp>
      <p:sp>
        <p:nvSpPr>
          <p:cNvPr id="19" name="Text 17"/>
          <p:cNvSpPr/>
          <p:nvPr/>
        </p:nvSpPr>
        <p:spPr>
          <a:xfrm>
            <a:off x="4852020" y="4045967"/>
            <a:ext cx="367665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шоссе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71153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Практическая лаборатория: кто быстрее?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06723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Распредели слова в две колонки. Определи: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один звук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или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два звука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даёт йотированная буква в каждом слове?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744712"/>
            <a:ext cx="8151763" cy="1793602"/>
          </a:xfrm>
          <a:prstGeom prst="roundRect">
            <a:avLst>
              <a:gd name="adj" fmla="val 1037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00881" y="1749475"/>
            <a:ext cx="8142238" cy="35681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00881" y="1749475"/>
            <a:ext cx="4071119" cy="356815"/>
          </a:xfrm>
          <a:prstGeom prst="rect">
            <a:avLst/>
          </a:prstGeom>
          <a:solidFill>
            <a:srgbClr val="28282F"/>
          </a:solidFill>
          <a:ln/>
        </p:spPr>
      </p:sp>
      <p:sp>
        <p:nvSpPr>
          <p:cNvPr id="7" name="Text 5"/>
          <p:cNvSpPr/>
          <p:nvPr/>
        </p:nvSpPr>
        <p:spPr>
          <a:xfrm>
            <a:off x="624855" y="1828651"/>
            <a:ext cx="427799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Один звук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698355" y="1828651"/>
            <a:ext cx="427799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Два звука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500881" y="2106290"/>
            <a:ext cx="8142238" cy="35681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624855" y="2185467"/>
            <a:ext cx="427799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Цепь [ц'эп']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4698355" y="2185467"/>
            <a:ext cx="427799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Ёж [й'ош]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00881" y="2463105"/>
            <a:ext cx="8142238" cy="35681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624855" y="2542282"/>
            <a:ext cx="427799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Нёс [н'ос]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4698355" y="2542282"/>
            <a:ext cx="427799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Пять [п'й'ат']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00881" y="2819921"/>
            <a:ext cx="8142238" cy="35681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624855" y="2899097"/>
            <a:ext cx="427799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Юг [й'ук] ← начало!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698355" y="2899097"/>
            <a:ext cx="427799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Въезд [вй'эст]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500881" y="3176736"/>
            <a:ext cx="8142238" cy="35681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624855" y="3255913"/>
            <a:ext cx="427799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Ёмкость [й'омкас']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698355" y="3255913"/>
            <a:ext cx="427799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Семья [с'им'й'а]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96119" y="3677841"/>
            <a:ext cx="8151763" cy="694432"/>
          </a:xfrm>
          <a:prstGeom prst="roundRect">
            <a:avLst>
              <a:gd name="adj" fmla="val 2679"/>
            </a:avLst>
          </a:prstGeom>
          <a:solidFill>
            <a:srgbClr val="D9D9D9"/>
          </a:solidFill>
          <a:ln/>
        </p:spPr>
      </p:sp>
      <p:pic>
        <p:nvPicPr>
          <p:cNvPr id="2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3857625"/>
            <a:ext cx="155004" cy="123974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899071" y="3832771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Проверь себя: почему «Юг» — это два звука, хотя буква стоит после согласного? Подсказка: посмотри, где именно в слове стоит буква Ю.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395585"/>
            <a:ext cx="4722763" cy="3028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Финал: мастерство владения буквой</a:t>
            </a:r>
            <a:endParaRPr lang="en-US" sz="1900" dirty="0"/>
          </a:p>
        </p:txBody>
      </p:sp>
      <p:sp>
        <p:nvSpPr>
          <p:cNvPr id="4" name="Text 1"/>
          <p:cNvSpPr/>
          <p:nvPr/>
        </p:nvSpPr>
        <p:spPr>
          <a:xfrm>
            <a:off x="3925119" y="812006"/>
            <a:ext cx="4722763" cy="2760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Теперь ты настоящий эксперт по йотированным звукам! Эти четыре буквы больше не смогут тебя запутать.</a:t>
            </a:r>
            <a:endParaRPr lang="en-US" sz="7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1433" y="1176189"/>
            <a:ext cx="145331" cy="14533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240039" y="1173212"/>
            <a:ext cx="4407843" cy="151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Смотри на позицию буквы</a:t>
            </a:r>
            <a:endParaRPr lang="en-US" sz="950" dirty="0"/>
          </a:p>
        </p:txBody>
      </p:sp>
      <p:sp>
        <p:nvSpPr>
          <p:cNvPr id="7" name="Text 3"/>
          <p:cNvSpPr/>
          <p:nvPr/>
        </p:nvSpPr>
        <p:spPr>
          <a:xfrm>
            <a:off x="4240039" y="1370037"/>
            <a:ext cx="4407843" cy="2760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Всегда проверяй: где стоит буква — </a:t>
            </a:r>
            <a:pPr algn="l" indent="0" marL="0">
              <a:lnSpc>
                <a:spcPct val="119000"/>
              </a:lnSpc>
              <a:buNone/>
            </a:pPr>
            <a:r>
              <a:rPr lang="en-US" sz="7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 начале слова, после гласного, после разделительного знака</a:t>
            </a:r>
            <a:pPr algn="l" indent="0" marL="0">
              <a:lnSpc>
                <a:spcPct val="119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или после согласного.</a:t>
            </a:r>
            <a:endParaRPr lang="en-US" sz="7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1433" y="1800448"/>
            <a:ext cx="145331" cy="14533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240039" y="1797472"/>
            <a:ext cx="4407843" cy="151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Помни про смягчение</a:t>
            </a:r>
            <a:endParaRPr lang="en-US" sz="950" dirty="0"/>
          </a:p>
        </p:txBody>
      </p:sp>
      <p:sp>
        <p:nvSpPr>
          <p:cNvPr id="10" name="Text 5"/>
          <p:cNvSpPr/>
          <p:nvPr/>
        </p:nvSpPr>
        <p:spPr>
          <a:xfrm>
            <a:off x="4240039" y="1994297"/>
            <a:ext cx="4407843" cy="2760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Когда йотированная буква даёт один звук, она </a:t>
            </a:r>
            <a:pPr algn="l" indent="0" marL="0">
              <a:lnSpc>
                <a:spcPct val="119000"/>
              </a:lnSpc>
              <a:buNone/>
            </a:pPr>
            <a:r>
              <a:rPr lang="en-US" sz="7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смягчает</a:t>
            </a:r>
            <a:pPr algn="l" indent="0" marL="0">
              <a:lnSpc>
                <a:spcPct val="119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предыдущий согласный — это её важная работа!</a:t>
            </a:r>
            <a:endParaRPr lang="en-US" sz="7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61433" y="2424708"/>
            <a:ext cx="145331" cy="14533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4240039" y="2421731"/>
            <a:ext cx="4407843" cy="151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Пиши грамотно</a:t>
            </a:r>
            <a:endParaRPr lang="en-US" sz="950" dirty="0"/>
          </a:p>
        </p:txBody>
      </p:sp>
      <p:sp>
        <p:nvSpPr>
          <p:cNvPr id="13" name="Text 7"/>
          <p:cNvSpPr/>
          <p:nvPr/>
        </p:nvSpPr>
        <p:spPr>
          <a:xfrm>
            <a:off x="4240039" y="2618556"/>
            <a:ext cx="4407843" cy="2760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Каждая буква имеет значение в нашей истории и речи. Грамотность — это уважение к родному языку.</a:t>
            </a:r>
            <a:endParaRPr lang="en-US" sz="750" dirty="0"/>
          </a:p>
        </p:txBody>
      </p:sp>
      <p:sp>
        <p:nvSpPr>
          <p:cNvPr id="14" name="Text 8"/>
          <p:cNvSpPr/>
          <p:nvPr/>
        </p:nvSpPr>
        <p:spPr>
          <a:xfrm>
            <a:off x="3925119" y="3028206"/>
            <a:ext cx="2314054" cy="3198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5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4</a:t>
            </a:r>
            <a:endParaRPr lang="en-US" sz="2500" dirty="0"/>
          </a:p>
        </p:txBody>
      </p:sp>
      <p:sp>
        <p:nvSpPr>
          <p:cNvPr id="15" name="Text 9"/>
          <p:cNvSpPr/>
          <p:nvPr/>
        </p:nvSpPr>
        <p:spPr>
          <a:xfrm>
            <a:off x="3925119" y="3453259"/>
            <a:ext cx="2314054" cy="151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Йотированные буквы</a:t>
            </a:r>
            <a:endParaRPr lang="en-US" sz="950" dirty="0"/>
          </a:p>
        </p:txBody>
      </p:sp>
      <p:sp>
        <p:nvSpPr>
          <p:cNvPr id="16" name="Text 10"/>
          <p:cNvSpPr/>
          <p:nvPr/>
        </p:nvSpPr>
        <p:spPr>
          <a:xfrm>
            <a:off x="3925119" y="3650084"/>
            <a:ext cx="2314054" cy="138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19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Е, Ё, Ю, Я</a:t>
            </a:r>
            <a:endParaRPr lang="en-US" sz="750" dirty="0"/>
          </a:p>
        </p:txBody>
      </p:sp>
      <p:sp>
        <p:nvSpPr>
          <p:cNvPr id="17" name="Text 11"/>
          <p:cNvSpPr/>
          <p:nvPr/>
        </p:nvSpPr>
        <p:spPr>
          <a:xfrm>
            <a:off x="6333753" y="3028206"/>
            <a:ext cx="2314129" cy="3198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5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2500" dirty="0"/>
          </a:p>
        </p:txBody>
      </p:sp>
      <p:sp>
        <p:nvSpPr>
          <p:cNvPr id="18" name="Text 12"/>
          <p:cNvSpPr/>
          <p:nvPr/>
        </p:nvSpPr>
        <p:spPr>
          <a:xfrm>
            <a:off x="6333753" y="3453259"/>
            <a:ext cx="2314129" cy="151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Позиции для двух звуков</a:t>
            </a:r>
            <a:endParaRPr lang="en-US" sz="950" dirty="0"/>
          </a:p>
        </p:txBody>
      </p:sp>
      <p:sp>
        <p:nvSpPr>
          <p:cNvPr id="19" name="Text 13"/>
          <p:cNvSpPr/>
          <p:nvPr/>
        </p:nvSpPr>
        <p:spPr>
          <a:xfrm>
            <a:off x="6333753" y="3650084"/>
            <a:ext cx="2314129" cy="138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19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Начало, после гласного, после Ъ/Ь</a:t>
            </a:r>
            <a:endParaRPr lang="en-US" sz="750" dirty="0"/>
          </a:p>
        </p:txBody>
      </p:sp>
      <p:sp>
        <p:nvSpPr>
          <p:cNvPr id="20" name="Text 14"/>
          <p:cNvSpPr/>
          <p:nvPr/>
        </p:nvSpPr>
        <p:spPr>
          <a:xfrm>
            <a:off x="5129436" y="3987924"/>
            <a:ext cx="2314054" cy="3198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5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5</a:t>
            </a:r>
            <a:endParaRPr lang="en-US" sz="2500" dirty="0"/>
          </a:p>
        </p:txBody>
      </p:sp>
      <p:sp>
        <p:nvSpPr>
          <p:cNvPr id="21" name="Text 15"/>
          <p:cNvSpPr/>
          <p:nvPr/>
        </p:nvSpPr>
        <p:spPr>
          <a:xfrm>
            <a:off x="5129436" y="4412977"/>
            <a:ext cx="2314054" cy="151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Слов-исключений</a:t>
            </a:r>
            <a:endParaRPr lang="en-US" sz="950" dirty="0"/>
          </a:p>
        </p:txBody>
      </p:sp>
      <p:sp>
        <p:nvSpPr>
          <p:cNvPr id="22" name="Text 16"/>
          <p:cNvSpPr/>
          <p:nvPr/>
        </p:nvSpPr>
        <p:spPr>
          <a:xfrm>
            <a:off x="5129436" y="4609802"/>
            <a:ext cx="2314054" cy="138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19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шов, шорох, капюшон, шоколад, шоссе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2026-07-23T19:51:27Z</dcterms:created>
  <dcterms:modified xsi:type="dcterms:W3CDTF">2026-07-23T19:51:27Z</dcterms:modified>
</cp:coreProperties>
</file>