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embeddedFontLst>
    <p:embeddedFont>
      <p:font typeface="DM Sans Thin"/>
      <p:regular r:id="rId201314"/>
    </p:embeddedFont>
    <p:embeddedFont>
      <p:font typeface="DM Sans ExtraLight"/>
      <p:regular r:id="rId201315"/>
    </p:embeddedFont>
    <p:embeddedFont>
      <p:font typeface="DM Sans Light"/>
      <p:regular r:id="rId201316"/>
    </p:embeddedFont>
    <p:embeddedFont>
      <p:font typeface="DM Sans"/>
      <p:regular r:id="rId201317"/>
    </p:embeddedFont>
    <p:embeddedFont>
      <p:font typeface="DM Sans Medium"/>
      <p:regular r:id="rId201318"/>
    </p:embeddedFont>
    <p:embeddedFont>
      <p:font typeface="DM Sans SemiBold"/>
      <p:regular r:id="rId201319"/>
    </p:embeddedFont>
    <p:embeddedFont>
      <p:font typeface="DM Sans Bold"/>
      <p:regular r:id="rId201320"/>
    </p:embeddedFont>
    <p:embeddedFont>
      <p:font typeface="DM Sans ExtraBold"/>
      <p:regular r:id="rId201321"/>
    </p:embeddedFont>
    <p:embeddedFont>
      <p:font typeface="DM Sans Black"/>
      <p:regular r:id="rId201322"/>
    </p:embeddedFont>
    <p:embeddedFont>
      <p:font typeface="Inter Medium"/>
      <p:regular r:id="rId201323"/>
    </p:embeddedFont>
    <p:embeddedFont>
      <p:font typeface="Inter Light"/>
      <p:regular r:id="rId201324"/>
    </p:embeddedFont>
    <p:embeddedFont>
      <p:font typeface="Inter Thin"/>
      <p:regular r:id="rId201325"/>
    </p:embeddedFont>
    <p:embeddedFont>
      <p:font typeface="Inter ExtraLight"/>
      <p:regular r:id="rId201326"/>
    </p:embeddedFont>
    <p:embeddedFont>
      <p:font typeface="Inter SemiBold"/>
      <p:regular r:id="rId201327"/>
    </p:embeddedFont>
    <p:embeddedFont>
      <p:font typeface="Inter Bold"/>
      <p:regular r:id="rId201328"/>
    </p:embeddedFont>
    <p:embeddedFont>
      <p:font typeface="Inter ExtraBold"/>
      <p:regular r:id="rId201329"/>
    </p:embeddedFont>
    <p:embeddedFont>
      <p:font typeface="Inter"/>
      <p:regular r:id="rId201330"/>
    </p:embeddedFont>
    <p:embeddedFont>
      <p:font typeface="Inter Black"/>
      <p:regular r:id="rId20133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Relationship Id="rId201330" Target="fonts/201330.fntdata" Type="http://schemas.openxmlformats.org/officeDocument/2006/relationships/font"/><Relationship Id="rId201331" Target="fonts/201331.fntdata" Type="http://schemas.openxmlformats.org/officeDocument/2006/relationships/font"/><Relationship Id="rId201332" Target="fonts/201332.fntdata" Type="http://schemas.openxmlformats.org/officeDocument/2006/relationships/font"/><Relationship Id="rId201333" Target="fonts/201333.fntdata" Type="http://schemas.openxmlformats.org/officeDocument/2006/relationships/font"/><Relationship Id="rId201334" Target="fonts/201334.fntdata" Type="http://schemas.openxmlformats.org/officeDocument/2006/relationships/font"/><Relationship Id="rId201335" Target="fonts/20133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image" Target="../media/image-2-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image" Target="../media/image-6-2.jpe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1559644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Твёрдые и мягкие согласные звуки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3925119" y="2520776"/>
            <a:ext cx="4722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Урок русского языка для начальной школы — узнаём, как один звук может изменить смысл целого слова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3925119" y="3057227"/>
            <a:ext cx="939478" cy="188565"/>
          </a:xfrm>
          <a:prstGeom prst="roundRect">
            <a:avLst>
              <a:gd name="adj" fmla="val 7894"/>
            </a:avLst>
          </a:prstGeom>
          <a:solidFill>
            <a:srgbClr val="E3E3E8"/>
          </a:solidFill>
          <a:ln/>
        </p:spPr>
      </p:sp>
      <p:sp>
        <p:nvSpPr>
          <p:cNvPr id="6" name="Text 3"/>
          <p:cNvSpPr/>
          <p:nvPr/>
        </p:nvSpPr>
        <p:spPr>
          <a:xfrm>
            <a:off x="3999533" y="3094434"/>
            <a:ext cx="1247849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РУССКИЙ ЯЗЫК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3925119" y="3385319"/>
            <a:ext cx="5179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Сайфудинова Динора Михайловна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093589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Знакомство с Гномами Звуков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729160"/>
            <a:ext cx="815176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 волшебном Городе Звуков живут два добрых гнома —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Тим и Том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У них почти одинаковые имена, но звучат они по-разному. Произнесите оба имени вслух: в слове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Том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звук [т] звучит твёрдо и чётко, а в слове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Тим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мягко и нежно. Именно так мы отличаем твёрдые согласные от мягких на слух!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06822" y="2464073"/>
            <a:ext cx="4103191" cy="950342"/>
          </a:xfrm>
          <a:prstGeom prst="roundRect">
            <a:avLst>
              <a:gd name="adj" fmla="val 1958"/>
            </a:avLst>
          </a:prstGeom>
          <a:solidFill>
            <a:srgbClr val="28282F"/>
          </a:solidFill>
          <a:ln/>
        </p:spPr>
      </p:sp>
      <p:sp>
        <p:nvSpPr>
          <p:cNvPr id="5" name="Text 3"/>
          <p:cNvSpPr/>
          <p:nvPr/>
        </p:nvSpPr>
        <p:spPr>
          <a:xfrm>
            <a:off x="530796" y="2588047"/>
            <a:ext cx="38552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🔵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Гном Том — твёрдый звук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30796" y="2905869"/>
            <a:ext cx="3855244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Обозначается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синим кружком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Звук [т] в слове «Том» произносится твёрдо — язык прижат к нёбу плотно.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4728046" y="2588047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🟢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Гном Тим — мягкий звук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728046" y="2905869"/>
            <a:ext cx="392459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Обозначается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зелёным кружком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Звук [т'] в слове «Тим» произносится мягче — средняя часть языка приподнята к нёбу.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496119" y="3553941"/>
            <a:ext cx="8151763" cy="495970"/>
          </a:xfrm>
          <a:prstGeom prst="roundRect">
            <a:avLst>
              <a:gd name="adj" fmla="val 3752"/>
            </a:avLst>
          </a:prstGeom>
          <a:solidFill>
            <a:srgbClr val="E3E3E8"/>
          </a:solidFill>
          <a:ln/>
        </p:spPr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0092" y="3733726"/>
            <a:ext cx="155004" cy="123974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899071" y="3708871"/>
            <a:ext cx="808203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Запомните правило: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синий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= твёрдый звук,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зелёный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= мягкий звук. Эти цвета помогут нам на протяжении всего урока!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386507"/>
            <a:ext cx="4722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Звуковые пары в словах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496119" y="960090"/>
            <a:ext cx="4722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Один звук может полностью изменить смысл слова. Сравните пары — они звучат почти одинаково, но означают совершенно разные вещи!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496119" y="1496541"/>
            <a:ext cx="4722763" cy="2223195"/>
          </a:xfrm>
          <a:prstGeom prst="roundRect">
            <a:avLst>
              <a:gd name="adj" fmla="val 837"/>
            </a:avLst>
          </a:prstGeom>
          <a:solidFill>
            <a:srgbClr val="EDEBE3"/>
          </a:solidFill>
          <a:ln/>
        </p:spPr>
      </p:sp>
      <p:sp>
        <p:nvSpPr>
          <p:cNvPr id="6" name="Shape 3"/>
          <p:cNvSpPr/>
          <p:nvPr/>
        </p:nvSpPr>
        <p:spPr>
          <a:xfrm>
            <a:off x="496119" y="1496541"/>
            <a:ext cx="2361381" cy="1310060"/>
          </a:xfrm>
          <a:prstGeom prst="rect">
            <a:avLst/>
          </a:prstGeom>
          <a:solidFill>
            <a:srgbClr val="EDEBE3"/>
          </a:solidFill>
          <a:ln/>
        </p:spPr>
      </p:sp>
      <p:sp>
        <p:nvSpPr>
          <p:cNvPr id="7" name="Text 4"/>
          <p:cNvSpPr/>
          <p:nvPr/>
        </p:nvSpPr>
        <p:spPr>
          <a:xfrm>
            <a:off x="620092" y="1620515"/>
            <a:ext cx="211343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Лук — Люк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20092" y="1888778"/>
            <a:ext cx="2113434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Лук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овощ, который мы едим.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Люк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отверстие в полу корабля. Один звук [у] против [ю] меняет всё!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2857500" y="1496541"/>
            <a:ext cx="2361381" cy="1310060"/>
          </a:xfrm>
          <a:prstGeom prst="rect">
            <a:avLst/>
          </a:prstGeom>
          <a:solidFill>
            <a:srgbClr val="EDEBE3"/>
          </a:solidFill>
          <a:ln/>
        </p:spPr>
      </p:sp>
      <p:sp>
        <p:nvSpPr>
          <p:cNvPr id="10" name="Shape 7"/>
          <p:cNvSpPr/>
          <p:nvPr/>
        </p:nvSpPr>
        <p:spPr>
          <a:xfrm>
            <a:off x="2857500" y="1496541"/>
            <a:ext cx="14288" cy="1310060"/>
          </a:xfrm>
          <a:prstGeom prst="roundRect">
            <a:avLst>
              <a:gd name="adj" fmla="val 130228"/>
            </a:avLst>
          </a:prstGeom>
          <a:solidFill>
            <a:srgbClr val="D3D1C9"/>
          </a:solidFill>
          <a:ln/>
        </p:spPr>
      </p:sp>
      <p:sp>
        <p:nvSpPr>
          <p:cNvPr id="11" name="Text 8"/>
          <p:cNvSpPr/>
          <p:nvPr/>
        </p:nvSpPr>
        <p:spPr>
          <a:xfrm>
            <a:off x="2981474" y="1620515"/>
            <a:ext cx="211343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Ряд — Рядь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2981474" y="1888778"/>
            <a:ext cx="2113434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Ряд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линия предметов.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Ряд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с мягким знаком меняет произношение и может означать другое слово.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496119" y="2806601"/>
            <a:ext cx="4722763" cy="913135"/>
          </a:xfrm>
          <a:prstGeom prst="rect">
            <a:avLst/>
          </a:prstGeom>
          <a:solidFill>
            <a:srgbClr val="EDEBE3"/>
          </a:solidFill>
          <a:ln/>
        </p:spPr>
      </p:sp>
      <p:sp>
        <p:nvSpPr>
          <p:cNvPr id="14" name="Shape 11"/>
          <p:cNvSpPr/>
          <p:nvPr/>
        </p:nvSpPr>
        <p:spPr>
          <a:xfrm>
            <a:off x="496119" y="2806601"/>
            <a:ext cx="4722763" cy="14288"/>
          </a:xfrm>
          <a:prstGeom prst="roundRect">
            <a:avLst>
              <a:gd name="adj" fmla="val 130228"/>
            </a:avLst>
          </a:prstGeom>
          <a:solidFill>
            <a:srgbClr val="D3D1C9"/>
          </a:solidFill>
          <a:ln/>
        </p:spPr>
      </p:sp>
      <p:sp>
        <p:nvSpPr>
          <p:cNvPr id="15" name="Text 12"/>
          <p:cNvSpPr/>
          <p:nvPr/>
        </p:nvSpPr>
        <p:spPr>
          <a:xfrm>
            <a:off x="620092" y="2930575"/>
            <a:ext cx="447481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Воз — Вёз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20092" y="3198837"/>
            <a:ext cx="4474815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Воз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телега с грузом.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Вёз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он вёз что-то. Твёрдый [о] и мягкий [ё] — разные формы глагола.</a:t>
            </a:r>
            <a:endParaRPr lang="en-US" sz="950" dirty="0"/>
          </a:p>
        </p:txBody>
      </p:sp>
      <p:sp>
        <p:nvSpPr>
          <p:cNvPr id="17" name="Shape 14"/>
          <p:cNvSpPr/>
          <p:nvPr/>
        </p:nvSpPr>
        <p:spPr>
          <a:xfrm>
            <a:off x="496119" y="3859262"/>
            <a:ext cx="4722763" cy="897657"/>
          </a:xfrm>
          <a:prstGeom prst="roundRect">
            <a:avLst>
              <a:gd name="adj" fmla="val 2073"/>
            </a:avLst>
          </a:prstGeom>
          <a:solidFill>
            <a:srgbClr val="E3E3E8"/>
          </a:solidFill>
          <a:ln/>
        </p:spPr>
      </p:sp>
      <p:pic>
        <p:nvPicPr>
          <p:cNvPr id="1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092" y="4039046"/>
            <a:ext cx="155004" cy="123974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899071" y="4014192"/>
            <a:ext cx="4195837" cy="6001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🎯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Практическое задание: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Произнесите каждую пару слов вслух. Почувствуйте, как меняется положение языка при мягком и твёрдом согласном.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36066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Главная тайна: Как обозначить мягкость?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071637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 письме мы не можем нарисовать синий или зелёный кружок над буквой. Как же показать, что согласный мягкий? В русском языке есть особые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буквы-помощники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которые указывают на мягкость соседнего согласного.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06822" y="1608088"/>
            <a:ext cx="4103191" cy="3099346"/>
          </a:xfrm>
          <a:prstGeom prst="roundRect">
            <a:avLst>
              <a:gd name="adj" fmla="val 600"/>
            </a:avLst>
          </a:prstGeom>
          <a:solidFill>
            <a:srgbClr val="28282F"/>
          </a:solidFill>
          <a:ln/>
        </p:spPr>
      </p:sp>
      <p:sp>
        <p:nvSpPr>
          <p:cNvPr id="5" name="Text 3"/>
          <p:cNvSpPr/>
          <p:nvPr/>
        </p:nvSpPr>
        <p:spPr>
          <a:xfrm>
            <a:off x="530796" y="1732062"/>
            <a:ext cx="38552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🟢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Буквы, указывающие на мягкость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30796" y="2049884"/>
            <a:ext cx="431244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После этих гласных согласный произносится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мягко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530796" y="2359968"/>
            <a:ext cx="3855244" cy="11658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Е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лес, мел, весна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Ё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лёд, вёсла, пёс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Ю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люк, юла, люстра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Я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мяч, дядя, пять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И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мир, лист, кипа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4728046" y="1732062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🔵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Буквы, указывающие на твёрдость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728046" y="2049884"/>
            <a:ext cx="4381798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После этих гласных согласный произносится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твёрдо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4728046" y="2359968"/>
            <a:ext cx="3924598" cy="11658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А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лак, мак, сад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лом, дом, сок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У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лук, суп, дуб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Ы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сыр, мыл, был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Э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мэр, сэр, эхо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4728046" y="3696295"/>
            <a:ext cx="3924598" cy="14288"/>
          </a:xfrm>
          <a:prstGeom prst="roundRect">
            <a:avLst>
              <a:gd name="adj" fmla="val 59998"/>
            </a:avLst>
          </a:prstGeom>
          <a:solidFill>
            <a:srgbClr val="161613">
              <a:alpha val="50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4728046" y="3881065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Особый знак — ь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728046" y="4198888"/>
            <a:ext cx="392459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Мягкий знак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не обозначает звука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но делает предыдущий согласный мягким: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конь, соль, письмо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052140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Сортировка слов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687711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Распределим слова в два столбика — в зависимости от того, какой звук обозначает первый согласный: твёрдый или мягкий. Обратите внимание на буквы, которые стоят после согласного — именно они подсказывают нам правильный ответ!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2224162"/>
            <a:ext cx="4013895" cy="1226939"/>
          </a:xfrm>
          <a:prstGeom prst="roundRect">
            <a:avLst>
              <a:gd name="adj" fmla="val 1517"/>
            </a:avLst>
          </a:prstGeom>
          <a:solidFill>
            <a:srgbClr val="F9F8F5"/>
          </a:solidFill>
          <a:ln w="14288">
            <a:solidFill>
              <a:srgbClr val="D3D1C9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34380" y="2362423"/>
            <a:ext cx="373737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🔵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Твёрдый первый согласный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634380" y="2630686"/>
            <a:ext cx="3737372" cy="6821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Нос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после [н] стоит «о» (твёрдая гласная)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Плот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после [п] стоит «л» и «о», звук твёрдый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Лес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после [л] стоит «е», но [л] здесь твёрдый!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4633987" y="2224162"/>
            <a:ext cx="4013895" cy="1226939"/>
          </a:xfrm>
          <a:prstGeom prst="roundRect">
            <a:avLst>
              <a:gd name="adj" fmla="val 1517"/>
            </a:avLst>
          </a:prstGeom>
          <a:solidFill>
            <a:srgbClr val="F9F8F5"/>
          </a:solidFill>
          <a:ln w="14288">
            <a:solidFill>
              <a:srgbClr val="D3D1C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72248" y="2362423"/>
            <a:ext cx="373737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🟢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Мягкий первый согласный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772248" y="2630686"/>
            <a:ext cx="3737372" cy="6821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Юла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после [й'] стоит «у», первый звук мягкий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Мёд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после [м'] стоит «ё», звук мягкий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Рыба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после [р'] стоит «ы», но [р] здесь мягкий!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496119" y="3590627"/>
            <a:ext cx="8151763" cy="500732"/>
          </a:xfrm>
          <a:prstGeom prst="roundRect">
            <a:avLst>
              <a:gd name="adj" fmla="val 3716"/>
            </a:avLst>
          </a:prstGeom>
          <a:solidFill>
            <a:srgbClr val="D9D9D9"/>
          </a:solidFill>
          <a:ln/>
        </p:spPr>
      </p:sp>
      <p:pic>
        <p:nvPicPr>
          <p:cNvPr id="1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0092" y="3770412"/>
            <a:ext cx="155004" cy="123974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899071" y="3745557"/>
            <a:ext cx="8082037" cy="2032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❓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Проверка: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Какие буквы в этих словах подсказывают нам мягкое произношение? Подчеркни их карандашом!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34517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Игры с картинками: Смысловые ловушки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770087"/>
            <a:ext cx="8608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Одна маленькая буква — и на картинке появляется совсем другой предмет! Посмотрим, как мягкий знак меняет значение слова.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2108076"/>
            <a:ext cx="879574" cy="87957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530697" y="2108076"/>
            <a:ext cx="296376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Угол — Уголь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530697" y="2376339"/>
            <a:ext cx="296376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Угол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геометрическая фигура, место, где сходятся две линии.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Уголь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чёрный минерал, которым рисуют или топят печь. Мягкий знак превращает геометрию в топливо!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9465" y="2108076"/>
            <a:ext cx="879649" cy="87964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684118" y="2108076"/>
            <a:ext cx="296376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Банка — Банька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5684118" y="2376339"/>
            <a:ext cx="296376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Банка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стеклянная ёмкость для варенья или консервов.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Банька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маленькая русская баня с парной. Один мягкий знак — и вместо банки появляется целое здание!</a:t>
            </a:r>
            <a:endParaRPr lang="en-US" sz="950" dirty="0"/>
          </a:p>
        </p:txBody>
      </p:sp>
      <p:sp>
        <p:nvSpPr>
          <p:cNvPr id="10" name="Shape 6"/>
          <p:cNvSpPr/>
          <p:nvPr/>
        </p:nvSpPr>
        <p:spPr>
          <a:xfrm>
            <a:off x="496119" y="3309714"/>
            <a:ext cx="8151763" cy="699195"/>
          </a:xfrm>
          <a:prstGeom prst="roundRect">
            <a:avLst>
              <a:gd name="adj" fmla="val 2661"/>
            </a:avLst>
          </a:prstGeom>
          <a:solidFill>
            <a:srgbClr val="FCF2B5"/>
          </a:solidFill>
          <a:ln/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092" y="3489499"/>
            <a:ext cx="155004" cy="123974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899071" y="3464644"/>
            <a:ext cx="7624837" cy="4016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⚠️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Важно: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В письменной речи одна пропущенная или лишняя буква может полностью исказить смысл предложения. Будь внимателен!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59718"/>
            <a:ext cx="8151763" cy="296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Закрепление знаний</a:t>
            </a:r>
            <a:endParaRPr lang="en-US" sz="1850" dirty="0"/>
          </a:p>
        </p:txBody>
      </p:sp>
      <p:sp>
        <p:nvSpPr>
          <p:cNvPr id="3" name="Text 1"/>
          <p:cNvSpPr/>
          <p:nvPr/>
        </p:nvSpPr>
        <p:spPr>
          <a:xfrm>
            <a:off x="496119" y="801886"/>
            <a:ext cx="8608963" cy="134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7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Теперь попробуем сами изменить слова так, чтобы твёрдый звук стал мягким. Для этого добавим мягкий знак или заменим гласную букву.</a:t>
            </a:r>
            <a:endParaRPr lang="en-US" sz="700" dirty="0"/>
          </a:p>
        </p:txBody>
      </p:sp>
      <p:sp>
        <p:nvSpPr>
          <p:cNvPr id="4" name="Shape 2"/>
          <p:cNvSpPr/>
          <p:nvPr/>
        </p:nvSpPr>
        <p:spPr>
          <a:xfrm>
            <a:off x="496119" y="1017761"/>
            <a:ext cx="213643" cy="213643"/>
          </a:xfrm>
          <a:prstGeom prst="roundRect">
            <a:avLst>
              <a:gd name="adj" fmla="val 6668"/>
            </a:avLst>
          </a:prstGeom>
          <a:solidFill>
            <a:srgbClr val="EDEBE3"/>
          </a:solidFill>
          <a:ln/>
        </p:spPr>
      </p:sp>
      <p:sp>
        <p:nvSpPr>
          <p:cNvPr id="5" name="Text 3"/>
          <p:cNvSpPr/>
          <p:nvPr/>
        </p:nvSpPr>
        <p:spPr>
          <a:xfrm>
            <a:off x="531688" y="1035509"/>
            <a:ext cx="142429" cy="17807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1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782464" y="1050354"/>
            <a:ext cx="2370311" cy="148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Брат → Брать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782464" y="1242268"/>
            <a:ext cx="2370311" cy="4022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7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Добавляем мягкий знак в конце — и слово меняет значение: от существительного «брат» к глаголу «брать». Звук [т] становится мягким [т'].</a:t>
            </a:r>
            <a:endParaRPr lang="en-US" sz="700" dirty="0"/>
          </a:p>
        </p:txBody>
      </p:sp>
      <p:sp>
        <p:nvSpPr>
          <p:cNvPr id="8" name="Shape 6"/>
          <p:cNvSpPr/>
          <p:nvPr/>
        </p:nvSpPr>
        <p:spPr>
          <a:xfrm>
            <a:off x="3243635" y="1017761"/>
            <a:ext cx="213643" cy="213643"/>
          </a:xfrm>
          <a:prstGeom prst="roundRect">
            <a:avLst>
              <a:gd name="adj" fmla="val 6668"/>
            </a:avLst>
          </a:prstGeom>
          <a:solidFill>
            <a:srgbClr val="EDEBE3"/>
          </a:solidFill>
          <a:ln/>
        </p:spPr>
      </p:sp>
      <p:sp>
        <p:nvSpPr>
          <p:cNvPr id="9" name="Text 7"/>
          <p:cNvSpPr/>
          <p:nvPr/>
        </p:nvSpPr>
        <p:spPr>
          <a:xfrm>
            <a:off x="3279204" y="1035509"/>
            <a:ext cx="142429" cy="17807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2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3529980" y="1050354"/>
            <a:ext cx="2370311" cy="148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Кон → Конь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3529980" y="1242268"/>
            <a:ext cx="2370311" cy="4022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7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«Кон» — окончание игры или соревнования. «Конь» — благородное животное. Мягкий знак не только смягчает звук, но и меняет смысл!</a:t>
            </a:r>
            <a:endParaRPr lang="en-US" sz="700" dirty="0"/>
          </a:p>
        </p:txBody>
      </p:sp>
      <p:sp>
        <p:nvSpPr>
          <p:cNvPr id="12" name="Shape 10"/>
          <p:cNvSpPr/>
          <p:nvPr/>
        </p:nvSpPr>
        <p:spPr>
          <a:xfrm>
            <a:off x="5991151" y="1017761"/>
            <a:ext cx="213643" cy="213643"/>
          </a:xfrm>
          <a:prstGeom prst="roundRect">
            <a:avLst>
              <a:gd name="adj" fmla="val 6668"/>
            </a:avLst>
          </a:prstGeom>
          <a:solidFill>
            <a:srgbClr val="EDEBE3"/>
          </a:solidFill>
          <a:ln/>
        </p:spPr>
      </p:sp>
      <p:sp>
        <p:nvSpPr>
          <p:cNvPr id="13" name="Text 11"/>
          <p:cNvSpPr/>
          <p:nvPr/>
        </p:nvSpPr>
        <p:spPr>
          <a:xfrm>
            <a:off x="6026721" y="1035509"/>
            <a:ext cx="142429" cy="17807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3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277496" y="1050354"/>
            <a:ext cx="2370311" cy="148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Подчёркиваем буквы-помощники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6277496" y="1242268"/>
            <a:ext cx="2370311" cy="4022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7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Возьми тетрадь и запиши слова: </a:t>
            </a:r>
            <a:pPr algn="l" indent="0" marL="0">
              <a:lnSpc>
                <a:spcPct val="118000"/>
              </a:lnSpc>
              <a:buNone/>
            </a:pPr>
            <a:r>
              <a:rPr lang="en-US" sz="70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мел, мель, угол, уголь, брат, брать</a:t>
            </a:r>
            <a:pPr algn="l" indent="0" marL="0">
              <a:lnSpc>
                <a:spcPct val="118000"/>
              </a:lnSpc>
              <a:buNone/>
            </a:pPr>
            <a:r>
              <a:rPr lang="en-US" sz="7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Подчеркни буквы, которые указывают на мягкость согласного.</a:t>
            </a:r>
            <a:endParaRPr lang="en-US" sz="700" dirty="0"/>
          </a:p>
        </p:txBody>
      </p:sp>
      <p:pic>
        <p:nvPicPr>
          <p:cNvPr id="1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78100" y="1726332"/>
            <a:ext cx="4787801" cy="2841575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5510481" y="3794155"/>
            <a:ext cx="1190138" cy="4585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Проверяем смысл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4010581" y="3794155"/>
            <a:ext cx="1190138" cy="4585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Находим букву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2486226" y="3794155"/>
            <a:ext cx="1190138" cy="4585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Слышим звук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496119" y="4649688"/>
            <a:ext cx="8608963" cy="134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7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Эти три шага помогут тебе всегда правильно определять твёрдость или мягкость согласного и грамотно писать слова.</a:t>
            </a:r>
            <a:endParaRPr lang="en-US" sz="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433015"/>
            <a:ext cx="4722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Итоги урока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3925119" y="1006599"/>
            <a:ext cx="4722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Сегодня мы сделали большое открытие: согласные звуки в русском языке бывают твёрдыми и мягкими, и это очень важно для смысла слов!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3925119" y="1543050"/>
            <a:ext cx="2299395" cy="1310060"/>
          </a:xfrm>
          <a:prstGeom prst="roundRect">
            <a:avLst>
              <a:gd name="adj" fmla="val 1420"/>
            </a:avLst>
          </a:prstGeom>
          <a:solidFill>
            <a:srgbClr val="EDEBE3"/>
          </a:solidFill>
          <a:ln/>
        </p:spPr>
      </p:sp>
      <p:sp>
        <p:nvSpPr>
          <p:cNvPr id="6" name="Text 3"/>
          <p:cNvSpPr/>
          <p:nvPr/>
        </p:nvSpPr>
        <p:spPr>
          <a:xfrm>
            <a:off x="4049092" y="1667024"/>
            <a:ext cx="205144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👂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Слышим разницу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4049092" y="1935287"/>
            <a:ext cx="2051447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Научились на слух различать твёрдые и мягкие согласные. Твёрдые — синие, мягкие — зелёные.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6348487" y="1543050"/>
            <a:ext cx="2299395" cy="1310060"/>
          </a:xfrm>
          <a:prstGeom prst="roundRect">
            <a:avLst>
              <a:gd name="adj" fmla="val 1420"/>
            </a:avLst>
          </a:prstGeom>
          <a:solidFill>
            <a:srgbClr val="EDEBE3"/>
          </a:solidFill>
          <a:ln/>
        </p:spPr>
      </p:sp>
      <p:sp>
        <p:nvSpPr>
          <p:cNvPr id="9" name="Text 6"/>
          <p:cNvSpPr/>
          <p:nvPr/>
        </p:nvSpPr>
        <p:spPr>
          <a:xfrm>
            <a:off x="6472461" y="1667024"/>
            <a:ext cx="2051447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✏️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Знаем буквы-помощники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6472461" y="2129135"/>
            <a:ext cx="2051447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Мягкость указывают: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е, ё, ю, я, и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и мягкий знак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Твёрдость — а, о, у, ы, э.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3925119" y="2977083"/>
            <a:ext cx="4722763" cy="913135"/>
          </a:xfrm>
          <a:prstGeom prst="roundRect">
            <a:avLst>
              <a:gd name="adj" fmla="val 2038"/>
            </a:avLst>
          </a:prstGeom>
          <a:solidFill>
            <a:srgbClr val="EDEBE3"/>
          </a:solidFill>
          <a:ln/>
        </p:spPr>
      </p:sp>
      <p:sp>
        <p:nvSpPr>
          <p:cNvPr id="12" name="Text 9"/>
          <p:cNvSpPr/>
          <p:nvPr/>
        </p:nvSpPr>
        <p:spPr>
          <a:xfrm>
            <a:off x="4049092" y="3101057"/>
            <a:ext cx="447481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📝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Понимаем смысл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049092" y="3369320"/>
            <a:ext cx="4474815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Одна буква меняет значение слова: угол/уголь, банка/банька. Пишем внимательно!</a:t>
            </a:r>
            <a:endParaRPr lang="en-US" sz="950" dirty="0"/>
          </a:p>
        </p:txBody>
      </p:sp>
      <p:sp>
        <p:nvSpPr>
          <p:cNvPr id="14" name="Shape 11"/>
          <p:cNvSpPr/>
          <p:nvPr/>
        </p:nvSpPr>
        <p:spPr>
          <a:xfrm>
            <a:off x="3925119" y="4029745"/>
            <a:ext cx="14288" cy="680740"/>
          </a:xfrm>
          <a:prstGeom prst="roundRect">
            <a:avLst>
              <a:gd name="adj" fmla="val 59998"/>
            </a:avLst>
          </a:prstGeom>
          <a:solidFill>
            <a:srgbClr val="28282F"/>
          </a:solidFill>
          <a:ln/>
        </p:spPr>
      </p:sp>
      <p:sp>
        <p:nvSpPr>
          <p:cNvPr id="15" name="Text 12"/>
          <p:cNvSpPr/>
          <p:nvPr/>
        </p:nvSpPr>
        <p:spPr>
          <a:xfrm>
            <a:off x="4111154" y="4169271"/>
            <a:ext cx="4536728" cy="4016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🌟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Оцени свою работу: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Если ты можешь объяснить другу, чем отличается «лук» от «люк» — ты отлично усвоил тему урока!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2026-07-23T17:26:04Z</dcterms:created>
  <dcterms:modified xsi:type="dcterms:W3CDTF">2026-07-23T17:26:04Z</dcterms:modified>
</cp:coreProperties>
</file>