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9144000" cy="5143500"/>
  <p:notesSz cx="5143500" cy="9144000"/>
  <p:embeddedFontLst>
    <p:embeddedFont>
      <p:font typeface="Fraunces Light"/>
      <p:regular r:id="rId201314"/>
    </p:embeddedFont>
    <p:embeddedFont>
      <p:font typeface="Fraunces Thin"/>
      <p:regular r:id="rId201315"/>
    </p:embeddedFont>
    <p:embeddedFont>
      <p:font typeface="Fraunces ExtraLight"/>
      <p:regular r:id="rId201316"/>
    </p:embeddedFont>
    <p:embeddedFont>
      <p:font typeface="Fraunces"/>
      <p:regular r:id="rId201317"/>
    </p:embeddedFont>
    <p:embeddedFont>
      <p:font typeface="Fraunces Medium"/>
      <p:regular r:id="rId201318"/>
    </p:embeddedFont>
    <p:embeddedFont>
      <p:font typeface="Fraunces SemiBold"/>
      <p:regular r:id="rId201319"/>
    </p:embeddedFont>
    <p:embeddedFont>
      <p:font typeface="Fraunces Bold"/>
      <p:regular r:id="rId201320"/>
    </p:embeddedFont>
    <p:embeddedFont>
      <p:font typeface="Fraunces ExtraBold"/>
      <p:regular r:id="rId201321"/>
    </p:embeddedFont>
    <p:embeddedFont>
      <p:font typeface="Fraunces Black"/>
      <p:regular r:id="rId201322"/>
    </p:embeddedFont>
    <p:embeddedFont>
      <p:font typeface="Nobile"/>
      <p:regular r:id="rId201323"/>
    </p:embeddedFont>
    <p:embeddedFont>
      <p:font typeface="Nobile Medium"/>
      <p:regular r:id="rId201324"/>
    </p:embeddedFont>
    <p:embeddedFont>
      <p:font typeface="Nobile Bold"/>
      <p:regular r:id="rId201325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Relationship Id="rId201326" Target="fonts/201326.fntdata" Type="http://schemas.openxmlformats.org/officeDocument/2006/relationships/font"/><Relationship Id="rId201327" Target="fonts/201327.fntdata" Type="http://schemas.openxmlformats.org/officeDocument/2006/relationships/font"/><Relationship Id="rId201328" Target="fonts/201328.fntdata" Type="http://schemas.openxmlformats.org/officeDocument/2006/relationships/font"/><Relationship Id="rId201329" Target="fonts/201329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DEEEE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FFA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svg"/><Relationship Id="rId3" Type="http://schemas.openxmlformats.org/officeDocument/2006/relationships/image" Target="../media/image-3-1.png"/><Relationship Id="rId4" Type="http://schemas.openxmlformats.org/officeDocument/2006/relationships/image" Target="../media/image-3-2.svg"/><Relationship Id="rId5" Type="http://schemas.openxmlformats.org/officeDocument/2006/relationships/image" Target="../media/image-3-1.png"/><Relationship Id="rId6" Type="http://schemas.openxmlformats.org/officeDocument/2006/relationships/image" Target="../media/image-3-2.svg"/><Relationship Id="rId7" Type="http://schemas.openxmlformats.org/officeDocument/2006/relationships/image" Target="../media/image-3-7.pn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svg"/><Relationship Id="rId4" Type="http://schemas.openxmlformats.org/officeDocument/2006/relationships/image" Target="../media/image-8-4.png"/><Relationship Id="rId5" Type="http://schemas.openxmlformats.org/officeDocument/2006/relationships/image" Target="../media/image-8-5.svg"/><Relationship Id="rId6" Type="http://schemas.openxmlformats.org/officeDocument/2006/relationships/image" Target="../media/image-8-6.png"/><Relationship Id="rId7" Type="http://schemas.openxmlformats.org/officeDocument/2006/relationships/image" Target="../media/image-8-7.svg"/><Relationship Id="rId8" Type="http://schemas.openxmlformats.org/officeDocument/2006/relationships/image" Target="../media/image-8-8.png"/><Relationship Id="rId9" Type="http://schemas.openxmlformats.org/officeDocument/2006/relationships/image" Target="../media/image-8-9.svg"/><Relationship Id="rId10" Type="http://schemas.openxmlformats.org/officeDocument/2006/relationships/slideLayout" Target="../slideLayouts/slideLayout2.xml"/><Relationship Id="rId11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E8F3E8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76987" y="92943"/>
            <a:ext cx="3305026" cy="495753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1793453"/>
            <a:ext cx="472276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3B4540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Ударение: ключ к смыслу русского языка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496119" y="2754585"/>
            <a:ext cx="4722763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Ударение — это не просто правило из учебника. Это живая сила, которая определяет, как мы понимаем слова, как звучит наша речь и насколько грамотно мы говорим.</a:t>
            </a:r>
            <a:endParaRPr lang="en-US" sz="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E8F3E8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987" y="92943"/>
            <a:ext cx="3305026" cy="495753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25119" y="367978"/>
            <a:ext cx="4722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3B4540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Что такое ударение?</a:t>
            </a:r>
            <a:endParaRPr lang="en-US" sz="2400" dirty="0"/>
          </a:p>
        </p:txBody>
      </p:sp>
      <p:sp>
        <p:nvSpPr>
          <p:cNvPr id="5" name="Shape 2"/>
          <p:cNvSpPr/>
          <p:nvPr/>
        </p:nvSpPr>
        <p:spPr>
          <a:xfrm>
            <a:off x="3835822" y="941561"/>
            <a:ext cx="2388691" cy="1942654"/>
          </a:xfrm>
          <a:prstGeom prst="roundRect">
            <a:avLst>
              <a:gd name="adj" fmla="val 9195"/>
            </a:avLst>
          </a:prstGeom>
          <a:solidFill>
            <a:srgbClr val="438951"/>
          </a:solidFill>
          <a:ln/>
        </p:spPr>
      </p:sp>
      <p:sp>
        <p:nvSpPr>
          <p:cNvPr id="6" name="Text 3"/>
          <p:cNvSpPr/>
          <p:nvPr/>
        </p:nvSpPr>
        <p:spPr>
          <a:xfrm>
            <a:off x="3959796" y="1065535"/>
            <a:ext cx="214074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Определение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3959796" y="1383357"/>
            <a:ext cx="2140744" cy="11907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Ударение — это выделение голосом одного из слогов в слове с большей силой, высотой или длительностью звука. Именно оно придаёт слову его звуковой облик.</a:t>
            </a:r>
            <a:endParaRPr lang="en-US" sz="950" dirty="0"/>
          </a:p>
        </p:txBody>
      </p:sp>
      <p:sp>
        <p:nvSpPr>
          <p:cNvPr id="8" name="Text 5"/>
          <p:cNvSpPr/>
          <p:nvPr/>
        </p:nvSpPr>
        <p:spPr>
          <a:xfrm>
            <a:off x="6442546" y="1065535"/>
            <a:ext cx="221009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3B4540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Образный смысл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6442546" y="1383357"/>
            <a:ext cx="2210098" cy="13892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Ударение — это своеобразное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05449"/>
                </a:solidFill>
                <a:latin typeface="Nobile Bold" pitchFamily="34" charset="0"/>
                <a:ea typeface="Nobile Bold" pitchFamily="34" charset="-122"/>
                <a:cs typeface="Nobile Bold" pitchFamily="34" charset="-120"/>
              </a:rPr>
              <a:t>биение сердца слова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. Без него слово теряет ритм, становится неузнаваемым и непонятным для слушателя. Как музыка без акцента — плоская и невыразительная.</a:t>
            </a:r>
            <a:endParaRPr lang="en-US" sz="950" dirty="0"/>
          </a:p>
        </p:txBody>
      </p:sp>
      <p:sp>
        <p:nvSpPr>
          <p:cNvPr id="10" name="Shape 7"/>
          <p:cNvSpPr/>
          <p:nvPr/>
        </p:nvSpPr>
        <p:spPr>
          <a:xfrm>
            <a:off x="3925119" y="3023741"/>
            <a:ext cx="2299395" cy="913135"/>
          </a:xfrm>
          <a:prstGeom prst="roundRect">
            <a:avLst>
              <a:gd name="adj" fmla="val 12226"/>
            </a:avLst>
          </a:prstGeom>
          <a:solidFill>
            <a:srgbClr val="E8F3E8"/>
          </a:solidFill>
          <a:ln/>
        </p:spPr>
      </p:sp>
      <p:sp>
        <p:nvSpPr>
          <p:cNvPr id="11" name="Text 8"/>
          <p:cNvSpPr/>
          <p:nvPr/>
        </p:nvSpPr>
        <p:spPr>
          <a:xfrm>
            <a:off x="4049092" y="3147715"/>
            <a:ext cx="2051447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05449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Сила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4049092" y="3415978"/>
            <a:ext cx="2051447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Ударный слог произносится с большей интенсивностью</a:t>
            </a:r>
            <a:endParaRPr lang="en-US" sz="950" dirty="0"/>
          </a:p>
        </p:txBody>
      </p:sp>
      <p:sp>
        <p:nvSpPr>
          <p:cNvPr id="13" name="Shape 10"/>
          <p:cNvSpPr/>
          <p:nvPr/>
        </p:nvSpPr>
        <p:spPr>
          <a:xfrm>
            <a:off x="6348487" y="3023741"/>
            <a:ext cx="2299395" cy="913135"/>
          </a:xfrm>
          <a:prstGeom prst="roundRect">
            <a:avLst>
              <a:gd name="adj" fmla="val 12226"/>
            </a:avLst>
          </a:prstGeom>
          <a:solidFill>
            <a:srgbClr val="E8F3E8"/>
          </a:solidFill>
          <a:ln/>
        </p:spPr>
      </p:sp>
      <p:sp>
        <p:nvSpPr>
          <p:cNvPr id="14" name="Text 11"/>
          <p:cNvSpPr/>
          <p:nvPr/>
        </p:nvSpPr>
        <p:spPr>
          <a:xfrm>
            <a:off x="6472461" y="3147715"/>
            <a:ext cx="2051447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05449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Высота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6472461" y="3415978"/>
            <a:ext cx="2051447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Голос немного поднимается на ударном слоге</a:t>
            </a:r>
            <a:endParaRPr lang="en-US" sz="950" dirty="0"/>
          </a:p>
        </p:txBody>
      </p:sp>
      <p:sp>
        <p:nvSpPr>
          <p:cNvPr id="16" name="Shape 13"/>
          <p:cNvSpPr/>
          <p:nvPr/>
        </p:nvSpPr>
        <p:spPr>
          <a:xfrm>
            <a:off x="3925119" y="4060850"/>
            <a:ext cx="4722763" cy="714673"/>
          </a:xfrm>
          <a:prstGeom prst="roundRect">
            <a:avLst>
              <a:gd name="adj" fmla="val 15621"/>
            </a:avLst>
          </a:prstGeom>
          <a:solidFill>
            <a:srgbClr val="E8F3E8"/>
          </a:solidFill>
          <a:ln/>
        </p:spPr>
      </p:sp>
      <p:sp>
        <p:nvSpPr>
          <p:cNvPr id="17" name="Text 14"/>
          <p:cNvSpPr/>
          <p:nvPr/>
        </p:nvSpPr>
        <p:spPr>
          <a:xfrm>
            <a:off x="4049092" y="4184824"/>
            <a:ext cx="4474815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05449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Длительность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4049092" y="4453086"/>
            <a:ext cx="4474815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Ударный гласный звучит дольше безударного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800174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3B4540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Волшебный миротворец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435745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Ударение способно полностью изменить смысл слова, не меняя ни одной буквы. Это уникальное свойство русского языка делает его одним из самых богатых и выразительных в мире.</a:t>
            </a:r>
            <a:endParaRPr lang="en-US" sz="9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96119" y="1972196"/>
            <a:ext cx="2634555" cy="1537097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91530" y="2110457"/>
            <a:ext cx="230088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38951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зА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05449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мок и зам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38951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О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05449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к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691530" y="2378720"/>
            <a:ext cx="2300883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Одно слово — крепость на горе, другое — устройство для закрывания двери. Разница лишь в одном ударении.</a:t>
            </a:r>
            <a:endParaRPr lang="en-US" sz="9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4648" y="1972196"/>
            <a:ext cx="2634630" cy="1537097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450059" y="2110457"/>
            <a:ext cx="2300957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38951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крУ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05449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жки и кружк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38951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И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3450059" y="2378720"/>
            <a:ext cx="2300957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В первом случае — небольшие чашки, во втором — кружки как объединения по интересам или множественное число другого значения.</a:t>
            </a:r>
            <a:endParaRPr lang="en-US" sz="9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13252" y="1972196"/>
            <a:ext cx="2634555" cy="1537097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208663" y="2110457"/>
            <a:ext cx="230088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38951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мУ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05449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ка и мук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38951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А</a:t>
            </a:r>
            <a:endParaRPr lang="en-US" sz="1200" dirty="0"/>
          </a:p>
        </p:txBody>
      </p:sp>
      <p:sp>
        <p:nvSpPr>
          <p:cNvPr id="12" name="Text 7"/>
          <p:cNvSpPr/>
          <p:nvPr/>
        </p:nvSpPr>
        <p:spPr>
          <a:xfrm>
            <a:off x="6208663" y="2378720"/>
            <a:ext cx="2300883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Первое — страдание и боль, второе — продукт для выпечки. Совершенно разные понятия, совершенно одинаковое написание.</a:t>
            </a:r>
            <a:endParaRPr lang="en-US" sz="950" dirty="0"/>
          </a:p>
        </p:txBody>
      </p:sp>
      <p:sp>
        <p:nvSpPr>
          <p:cNvPr id="13" name="Shape 8"/>
          <p:cNvSpPr/>
          <p:nvPr/>
        </p:nvSpPr>
        <p:spPr>
          <a:xfrm>
            <a:off x="496119" y="3648819"/>
            <a:ext cx="8151763" cy="694432"/>
          </a:xfrm>
          <a:prstGeom prst="roundRect">
            <a:avLst>
              <a:gd name="adj" fmla="val 16077"/>
            </a:avLst>
          </a:prstGeom>
          <a:solidFill>
            <a:srgbClr val="DDEEE0"/>
          </a:solidFill>
          <a:ln/>
        </p:spPr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0092" y="3828604"/>
            <a:ext cx="155004" cy="123974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899071" y="3803749"/>
            <a:ext cx="7624837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Слова пишутся одинаково, но звучат — и означают — совершенно разное. Ударение — единственный «ключ» к пониманию.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E8F3E8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987" y="92943"/>
            <a:ext cx="3305026" cy="495753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25119" y="1214363"/>
            <a:ext cx="4722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3B4540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Свободное и подвижное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3925119" y="1911921"/>
            <a:ext cx="221009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3B4540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Отличие от других языков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3925119" y="2229743"/>
            <a:ext cx="2210098" cy="15876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В русском языке ударение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05449"/>
                </a:solidFill>
                <a:latin typeface="Nobile Bold" pitchFamily="34" charset="0"/>
                <a:ea typeface="Nobile Bold" pitchFamily="34" charset="-122"/>
                <a:cs typeface="Nobile Bold" pitchFamily="34" charset="-120"/>
              </a:rPr>
              <a:t>свободное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— оно не привязано к определённому слогу, как, например, во французском (всегда последний) или польском (всегда предпоследний). Это делает русский язык гибким, но и требует запоминания.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6353249" y="1787947"/>
            <a:ext cx="2388691" cy="2141116"/>
          </a:xfrm>
          <a:prstGeom prst="roundRect">
            <a:avLst>
              <a:gd name="adj" fmla="val 8343"/>
            </a:avLst>
          </a:prstGeom>
          <a:solidFill>
            <a:srgbClr val="438951"/>
          </a:solidFill>
          <a:ln/>
        </p:spPr>
      </p:sp>
      <p:sp>
        <p:nvSpPr>
          <p:cNvPr id="8" name="Text 5"/>
          <p:cNvSpPr/>
          <p:nvPr/>
        </p:nvSpPr>
        <p:spPr>
          <a:xfrm>
            <a:off x="6477223" y="1911921"/>
            <a:ext cx="214074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Подвижность ударения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6477223" y="2229743"/>
            <a:ext cx="2140744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При изменении формы слова ударение может перемещаться:</a:t>
            </a:r>
            <a:endParaRPr lang="en-US" sz="950" dirty="0"/>
          </a:p>
        </p:txBody>
      </p:sp>
      <p:sp>
        <p:nvSpPr>
          <p:cNvPr id="10" name="Text 7"/>
          <p:cNvSpPr/>
          <p:nvPr/>
        </p:nvSpPr>
        <p:spPr>
          <a:xfrm>
            <a:off x="6477223" y="2738289"/>
            <a:ext cx="2140744" cy="923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000000"/>
                </a:solidFill>
                <a:latin typeface="Nobile Bold" pitchFamily="34" charset="0"/>
                <a:ea typeface="Nobile Bold" pitchFamily="34" charset="-122"/>
                <a:cs typeface="Nobile Bold" pitchFamily="34" charset="-120"/>
              </a:rPr>
              <a:t>вЁсла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→ веслО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000000"/>
                </a:solidFill>
                <a:latin typeface="Nobile Bold" pitchFamily="34" charset="0"/>
                <a:ea typeface="Nobile Bold" pitchFamily="34" charset="-122"/>
                <a:cs typeface="Nobile Bold" pitchFamily="34" charset="-120"/>
              </a:rPr>
              <a:t>бЫл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→ былА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000000"/>
                </a:solidFill>
                <a:latin typeface="Nobile Bold" pitchFamily="34" charset="0"/>
                <a:ea typeface="Nobile Bold" pitchFamily="34" charset="-122"/>
                <a:cs typeface="Nobile Bold" pitchFamily="34" charset="-120"/>
              </a:rPr>
              <a:t>гОрод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→ городА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000000"/>
                </a:solidFill>
                <a:latin typeface="Nobile Bold" pitchFamily="34" charset="0"/>
                <a:ea typeface="Nobile Bold" pitchFamily="34" charset="-122"/>
                <a:cs typeface="Nobile Bold" pitchFamily="34" charset="-120"/>
              </a:rPr>
              <a:t>рУки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→ рукА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94469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3B4540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Орфоэпия: искусство правильно говорить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092026"/>
            <a:ext cx="4347270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3B4540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Что изучает орфоэпия?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496119" y="1409849"/>
            <a:ext cx="4347270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Орфоэпия — раздел языкознания, который устанавливает нормы литературного произношения. Она отвечает на вопрос: как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правильно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говорить? Орфоэпические нормы фиксируются в специальных словарях и являются обязательными для публичной речи.</a:t>
            </a:r>
            <a:endParaRPr lang="en-US" sz="950" dirty="0"/>
          </a:p>
        </p:txBody>
      </p:sp>
      <p:sp>
        <p:nvSpPr>
          <p:cNvPr id="5" name="Shape 3"/>
          <p:cNvSpPr/>
          <p:nvPr/>
        </p:nvSpPr>
        <p:spPr>
          <a:xfrm>
            <a:off x="496119" y="2572643"/>
            <a:ext cx="4347270" cy="14288"/>
          </a:xfrm>
          <a:prstGeom prst="roundRect">
            <a:avLst>
              <a:gd name="adj" fmla="val 59998"/>
            </a:avLst>
          </a:prstGeom>
          <a:solidFill>
            <a:srgbClr val="405449">
              <a:alpha val="50000"/>
            </a:srgbClr>
          </a:solidFill>
          <a:ln/>
        </p:spPr>
      </p:sp>
      <p:sp>
        <p:nvSpPr>
          <p:cNvPr id="6" name="Text 4"/>
          <p:cNvSpPr/>
          <p:nvPr/>
        </p:nvSpPr>
        <p:spPr>
          <a:xfrm>
            <a:off x="496119" y="2757413"/>
            <a:ext cx="4347270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3B4540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Историческая изменчивость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496119" y="3075236"/>
            <a:ext cx="4347270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Ударение не стоит на месте — оно меняется вместе с языком и эпохой. Слова, которые в эпоху Крылова и Пушкина звучали иначе, сегодня произносятся по-новому. Например,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05449"/>
                </a:solidFill>
                <a:latin typeface="Nobile Bold" pitchFamily="34" charset="0"/>
                <a:ea typeface="Nobile Bold" pitchFamily="34" charset="-122"/>
                <a:cs typeface="Nobile Bold" pitchFamily="34" charset="-120"/>
              </a:rPr>
              <a:t>«музыка»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в XVIII веке нередко произносили с ударением на второй слог.</a:t>
            </a:r>
            <a:endParaRPr lang="en-US" sz="950" dirty="0"/>
          </a:p>
        </p:txBody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50718" y="1107579"/>
            <a:ext cx="3501851" cy="350185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60015"/>
            <a:ext cx="8151763" cy="3633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250" dirty="0">
                <a:solidFill>
                  <a:srgbClr val="3B4540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Битва гласных: ударные против безударных</a:t>
            </a:r>
            <a:endParaRPr lang="en-US" sz="2250" dirty="0"/>
          </a:p>
        </p:txBody>
      </p:sp>
      <p:sp>
        <p:nvSpPr>
          <p:cNvPr id="3" name="Shape 1"/>
          <p:cNvSpPr/>
          <p:nvPr/>
        </p:nvSpPr>
        <p:spPr>
          <a:xfrm>
            <a:off x="496119" y="941412"/>
            <a:ext cx="8151763" cy="1200448"/>
          </a:xfrm>
          <a:prstGeom prst="roundRect">
            <a:avLst>
              <a:gd name="adj" fmla="val 8719"/>
            </a:avLst>
          </a:prstGeom>
          <a:solidFill>
            <a:srgbClr val="E8F3E8"/>
          </a:solidFill>
          <a:ln/>
        </p:spPr>
      </p:sp>
      <p:sp>
        <p:nvSpPr>
          <p:cNvPr id="4" name="Shape 2"/>
          <p:cNvSpPr/>
          <p:nvPr/>
        </p:nvSpPr>
        <p:spPr>
          <a:xfrm>
            <a:off x="496119" y="941412"/>
            <a:ext cx="4075881" cy="1200448"/>
          </a:xfrm>
          <a:prstGeom prst="rect">
            <a:avLst/>
          </a:prstGeom>
          <a:solidFill>
            <a:srgbClr val="E8F3E8"/>
          </a:solidFill>
          <a:ln/>
        </p:spPr>
      </p:sp>
      <p:sp>
        <p:nvSpPr>
          <p:cNvPr id="5" name="Text 3"/>
          <p:cNvSpPr/>
          <p:nvPr/>
        </p:nvSpPr>
        <p:spPr>
          <a:xfrm>
            <a:off x="612353" y="1057647"/>
            <a:ext cx="3843412" cy="181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405449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Ударный гласный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612353" y="1304702"/>
            <a:ext cx="3843412" cy="7209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9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Под ударением гласный звук слышится </a:t>
            </a:r>
            <a:pPr algn="l" indent="0" marL="0">
              <a:lnSpc>
                <a:spcPct val="129000"/>
              </a:lnSpc>
              <a:buNone/>
            </a:pPr>
            <a:r>
              <a:rPr lang="en-US" sz="900" b="1" dirty="0">
                <a:solidFill>
                  <a:srgbClr val="405449"/>
                </a:solidFill>
                <a:latin typeface="Nobile Bold" pitchFamily="34" charset="0"/>
                <a:ea typeface="Nobile Bold" pitchFamily="34" charset="-122"/>
                <a:cs typeface="Nobile Bold" pitchFamily="34" charset="-120"/>
              </a:rPr>
              <a:t>чётко и ясно</a:t>
            </a:r>
            <a:pPr algn="l" indent="0" marL="0">
              <a:lnSpc>
                <a:spcPct val="129000"/>
              </a:lnSpc>
              <a:buNone/>
            </a:pPr>
            <a:r>
              <a:rPr lang="en-US" sz="9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. Он произносится полно, без изменений, именно так, как пишется. Это «сильная позиция» — в ней гласный звук не вызывает сомнений.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4572000" y="941412"/>
            <a:ext cx="4075881" cy="1200448"/>
          </a:xfrm>
          <a:prstGeom prst="rect">
            <a:avLst/>
          </a:prstGeom>
          <a:solidFill>
            <a:srgbClr val="E8F3E8"/>
          </a:solidFill>
          <a:ln/>
        </p:spPr>
      </p:sp>
      <p:sp>
        <p:nvSpPr>
          <p:cNvPr id="8" name="Shape 6"/>
          <p:cNvSpPr/>
          <p:nvPr/>
        </p:nvSpPr>
        <p:spPr>
          <a:xfrm>
            <a:off x="4572000" y="941412"/>
            <a:ext cx="14288" cy="1200448"/>
          </a:xfrm>
          <a:prstGeom prst="roundRect">
            <a:avLst>
              <a:gd name="adj" fmla="val 732534"/>
            </a:avLst>
          </a:prstGeom>
          <a:solidFill>
            <a:srgbClr val="CED9CE"/>
          </a:solidFill>
          <a:ln/>
        </p:spPr>
      </p:sp>
      <p:sp>
        <p:nvSpPr>
          <p:cNvPr id="9" name="Text 7"/>
          <p:cNvSpPr/>
          <p:nvPr/>
        </p:nvSpPr>
        <p:spPr>
          <a:xfrm>
            <a:off x="4688235" y="1057647"/>
            <a:ext cx="3843412" cy="181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405449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Безударный гласный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688235" y="1304702"/>
            <a:ext cx="3843412" cy="5406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9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Без ударения гласный </a:t>
            </a:r>
            <a:pPr algn="l" indent="0" marL="0">
              <a:lnSpc>
                <a:spcPct val="129000"/>
              </a:lnSpc>
              <a:buNone/>
            </a:pPr>
            <a:r>
              <a:rPr lang="en-US" sz="900" b="1" dirty="0">
                <a:solidFill>
                  <a:srgbClr val="405449"/>
                </a:solidFill>
                <a:latin typeface="Nobile Bold" pitchFamily="34" charset="0"/>
                <a:ea typeface="Nobile Bold" pitchFamily="34" charset="-122"/>
                <a:cs typeface="Nobile Bold" pitchFamily="34" charset="-120"/>
              </a:rPr>
              <a:t>ослабевает и изменяется</a:t>
            </a:r>
            <a:pPr algn="l" indent="0" marL="0">
              <a:lnSpc>
                <a:spcPct val="129000"/>
              </a:lnSpc>
              <a:buNone/>
            </a:pPr>
            <a:r>
              <a:rPr lang="en-US" sz="9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. Например, буква </a:t>
            </a:r>
            <a:pPr algn="l" indent="0" marL="0">
              <a:lnSpc>
                <a:spcPct val="129000"/>
              </a:lnSpc>
              <a:buNone/>
            </a:pPr>
            <a:r>
              <a:rPr lang="en-US" sz="900" i="1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о</a:t>
            </a:r>
            <a:pPr algn="l" indent="0" marL="0">
              <a:lnSpc>
                <a:spcPct val="129000"/>
              </a:lnSpc>
              <a:buNone/>
            </a:pPr>
            <a:r>
              <a:rPr lang="en-US" sz="9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в безударной позиции произносится как </a:t>
            </a:r>
            <a:pPr algn="l" indent="0" marL="0">
              <a:lnSpc>
                <a:spcPct val="129000"/>
              </a:lnSpc>
              <a:buNone/>
            </a:pPr>
            <a:r>
              <a:rPr lang="en-US" sz="900" i="1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а</a:t>
            </a:r>
            <a:pPr algn="l" indent="0" marL="0">
              <a:lnSpc>
                <a:spcPct val="129000"/>
              </a:lnSpc>
              <a:buNone/>
            </a:pPr>
            <a:r>
              <a:rPr lang="en-US" sz="9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. Это «слабая позиция» — в ней возникают ошибки написания.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1094036" y="3020244"/>
            <a:ext cx="1430313" cy="2907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2250" dirty="0">
                <a:solidFill>
                  <a:srgbClr val="405449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6</a:t>
            </a:r>
            <a:endParaRPr lang="en-US" sz="2250" dirty="0"/>
          </a:p>
        </p:txBody>
      </p:sp>
      <p:pic>
        <p:nvPicPr>
          <p:cNvPr id="1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37096" y="2293516"/>
            <a:ext cx="1744340" cy="1744340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496119" y="4175894"/>
            <a:ext cx="2626370" cy="181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405449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Гласных букв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496119" y="4422949"/>
            <a:ext cx="2626370" cy="3604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29000"/>
              </a:lnSpc>
              <a:buNone/>
            </a:pPr>
            <a:r>
              <a:rPr lang="en-US" sz="9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В русском алфавите: а, е, ё, и, о, у, ы, э, ю, я — из них ударными могут быть все</a:t>
            </a:r>
            <a:endParaRPr lang="en-US" sz="900" dirty="0"/>
          </a:p>
        </p:txBody>
      </p:sp>
      <p:sp>
        <p:nvSpPr>
          <p:cNvPr id="15" name="Text 12"/>
          <p:cNvSpPr/>
          <p:nvPr/>
        </p:nvSpPr>
        <p:spPr>
          <a:xfrm>
            <a:off x="3856732" y="3020244"/>
            <a:ext cx="1430313" cy="2907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2250" dirty="0">
                <a:solidFill>
                  <a:srgbClr val="405449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1</a:t>
            </a:r>
            <a:endParaRPr lang="en-US" sz="2250" dirty="0"/>
          </a:p>
        </p:txBody>
      </p:sp>
      <p:pic>
        <p:nvPicPr>
          <p:cNvPr id="1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9793" y="2293516"/>
            <a:ext cx="1744340" cy="1744340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3258741" y="4175894"/>
            <a:ext cx="2626444" cy="181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405449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Ударный слог</a:t>
            </a:r>
            <a:endParaRPr lang="en-US" sz="1100" dirty="0"/>
          </a:p>
        </p:txBody>
      </p:sp>
      <p:sp>
        <p:nvSpPr>
          <p:cNvPr id="18" name="Text 14"/>
          <p:cNvSpPr/>
          <p:nvPr/>
        </p:nvSpPr>
        <p:spPr>
          <a:xfrm>
            <a:off x="3258741" y="4422949"/>
            <a:ext cx="2626444" cy="3604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29000"/>
              </a:lnSpc>
              <a:buNone/>
            </a:pPr>
            <a:r>
              <a:rPr lang="en-US" sz="9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В слове всегда только один ударный слог, остальные — безударные</a:t>
            </a:r>
            <a:endParaRPr lang="en-US" sz="900" dirty="0"/>
          </a:p>
        </p:txBody>
      </p:sp>
      <p:sp>
        <p:nvSpPr>
          <p:cNvPr id="19" name="Text 15"/>
          <p:cNvSpPr/>
          <p:nvPr/>
        </p:nvSpPr>
        <p:spPr>
          <a:xfrm>
            <a:off x="6619429" y="3020244"/>
            <a:ext cx="1430313" cy="2907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2250" dirty="0">
                <a:solidFill>
                  <a:srgbClr val="405449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3/5</a:t>
            </a:r>
            <a:endParaRPr lang="en-US" sz="2250" dirty="0"/>
          </a:p>
        </p:txBody>
      </p:sp>
      <p:pic>
        <p:nvPicPr>
          <p:cNvPr id="2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2489" y="2293516"/>
            <a:ext cx="1744340" cy="1744340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6021437" y="4175894"/>
            <a:ext cx="2626444" cy="181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405449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Слов с ошибками</a:t>
            </a:r>
            <a:endParaRPr lang="en-US" sz="1100" dirty="0"/>
          </a:p>
        </p:txBody>
      </p:sp>
      <p:sp>
        <p:nvSpPr>
          <p:cNvPr id="22" name="Text 17"/>
          <p:cNvSpPr/>
          <p:nvPr/>
        </p:nvSpPr>
        <p:spPr>
          <a:xfrm>
            <a:off x="6021437" y="4422949"/>
            <a:ext cx="2626444" cy="3604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29000"/>
              </a:lnSpc>
              <a:buNone/>
            </a:pPr>
            <a:r>
              <a:rPr lang="en-US" sz="9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Большинство орфографических ошибок связано именно с безударными гласными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564952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3B4540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Главное правило грамотности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200522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Существует универсальный способ проверить написание безударной гласной — изменить форму слова так, чтобы сомнительная гласная оказалась под ударением.</a:t>
            </a:r>
            <a:endParaRPr lang="en-US" sz="9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78100" y="1736973"/>
            <a:ext cx="4787801" cy="2841575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2197287" y="1736973"/>
            <a:ext cx="1532073" cy="460520"/>
          </a:xfrm>
          <a:prstGeom prst="roundRect">
            <a:avLst>
              <a:gd name="adj" fmla="val 14892"/>
            </a:avLst>
          </a:prstGeom>
          <a:solidFill>
            <a:srgbClr val="FAFFFA"/>
          </a:solidFill>
          <a:ln w="9525">
            <a:solidFill>
              <a:srgbClr val="CED9CE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283466" y="1823152"/>
            <a:ext cx="1359715" cy="1196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750" dirty="0">
                <a:solidFill>
                  <a:srgbClr val="405449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вода → вОды ✓</a:t>
            </a:r>
            <a:endParaRPr lang="en-US" sz="750" dirty="0"/>
          </a:p>
        </p:txBody>
      </p:sp>
      <p:sp>
        <p:nvSpPr>
          <p:cNvPr id="7" name="Text 4"/>
          <p:cNvSpPr/>
          <p:nvPr/>
        </p:nvSpPr>
        <p:spPr>
          <a:xfrm>
            <a:off x="2283466" y="1988778"/>
            <a:ext cx="1359715" cy="122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6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Проверяем безударную </a:t>
            </a:r>
            <a:pPr algn="ctr" indent="0" marL="0">
              <a:lnSpc>
                <a:spcPct val="133000"/>
              </a:lnSpc>
              <a:buNone/>
            </a:pPr>
            <a:r>
              <a:rPr lang="en-US" sz="600" i="1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о</a:t>
            </a:r>
            <a:endParaRPr lang="en-US" sz="600" dirty="0"/>
          </a:p>
        </p:txBody>
      </p:sp>
      <p:sp>
        <p:nvSpPr>
          <p:cNvPr id="8" name="Shape 5"/>
          <p:cNvSpPr/>
          <p:nvPr/>
        </p:nvSpPr>
        <p:spPr>
          <a:xfrm>
            <a:off x="3805964" y="1736973"/>
            <a:ext cx="1532073" cy="460520"/>
          </a:xfrm>
          <a:prstGeom prst="roundRect">
            <a:avLst>
              <a:gd name="adj" fmla="val 14892"/>
            </a:avLst>
          </a:prstGeom>
          <a:solidFill>
            <a:srgbClr val="FAFFFA"/>
          </a:solidFill>
          <a:ln w="9525">
            <a:solidFill>
              <a:srgbClr val="CED9CE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3892143" y="1823152"/>
            <a:ext cx="1359715" cy="1196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750" dirty="0">
                <a:solidFill>
                  <a:srgbClr val="405449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лесной → лЕс ✓</a:t>
            </a:r>
            <a:endParaRPr lang="en-US" sz="750" dirty="0"/>
          </a:p>
        </p:txBody>
      </p:sp>
      <p:sp>
        <p:nvSpPr>
          <p:cNvPr id="10" name="Text 7"/>
          <p:cNvSpPr/>
          <p:nvPr/>
        </p:nvSpPr>
        <p:spPr>
          <a:xfrm>
            <a:off x="3892143" y="1988778"/>
            <a:ext cx="1359715" cy="122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6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Проверяем безударную </a:t>
            </a:r>
            <a:pPr algn="ctr" indent="0" marL="0">
              <a:lnSpc>
                <a:spcPct val="133000"/>
              </a:lnSpc>
              <a:buNone/>
            </a:pPr>
            <a:r>
              <a:rPr lang="en-US" sz="600" i="1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е</a:t>
            </a:r>
            <a:endParaRPr lang="en-US" sz="600" dirty="0"/>
          </a:p>
        </p:txBody>
      </p:sp>
      <p:sp>
        <p:nvSpPr>
          <p:cNvPr id="11" name="Shape 8"/>
          <p:cNvSpPr/>
          <p:nvPr/>
        </p:nvSpPr>
        <p:spPr>
          <a:xfrm>
            <a:off x="5414640" y="1736973"/>
            <a:ext cx="1532073" cy="460520"/>
          </a:xfrm>
          <a:prstGeom prst="roundRect">
            <a:avLst>
              <a:gd name="adj" fmla="val 14892"/>
            </a:avLst>
          </a:prstGeom>
          <a:solidFill>
            <a:srgbClr val="FAFFFA"/>
          </a:solidFill>
          <a:ln w="9525">
            <a:solidFill>
              <a:srgbClr val="CED9CE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5500819" y="1823152"/>
            <a:ext cx="1359715" cy="1196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750" dirty="0">
                <a:solidFill>
                  <a:srgbClr val="405449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грибной → грИб ✓</a:t>
            </a:r>
            <a:endParaRPr lang="en-US" sz="750" dirty="0"/>
          </a:p>
        </p:txBody>
      </p:sp>
      <p:sp>
        <p:nvSpPr>
          <p:cNvPr id="13" name="Text 10"/>
          <p:cNvSpPr/>
          <p:nvPr/>
        </p:nvSpPr>
        <p:spPr>
          <a:xfrm>
            <a:off x="5500819" y="1988778"/>
            <a:ext cx="1359715" cy="122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6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Проверяем безударную </a:t>
            </a:r>
            <a:pPr algn="ctr" indent="0" marL="0">
              <a:lnSpc>
                <a:spcPct val="133000"/>
              </a:lnSpc>
              <a:buNone/>
            </a:pPr>
            <a:r>
              <a:rPr lang="en-US" sz="600" i="1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и</a:t>
            </a:r>
            <a:endParaRPr lang="en-US" sz="600" dirty="0"/>
          </a:p>
        </p:txBody>
      </p:sp>
      <p:sp>
        <p:nvSpPr>
          <p:cNvPr id="14" name="Shape 11"/>
          <p:cNvSpPr/>
          <p:nvPr/>
        </p:nvSpPr>
        <p:spPr>
          <a:xfrm>
            <a:off x="2197287" y="2283672"/>
            <a:ext cx="4749426" cy="237441"/>
          </a:xfrm>
          <a:prstGeom prst="roundRect">
            <a:avLst>
              <a:gd name="adj" fmla="val 28883"/>
            </a:avLst>
          </a:prstGeom>
          <a:solidFill>
            <a:srgbClr val="DDEEE0"/>
          </a:solidFill>
          <a:ln/>
        </p:spPr>
      </p:sp>
      <p:sp>
        <p:nvSpPr>
          <p:cNvPr id="15" name="Text 12"/>
          <p:cNvSpPr/>
          <p:nvPr/>
        </p:nvSpPr>
        <p:spPr>
          <a:xfrm>
            <a:off x="2446248" y="2302823"/>
            <a:ext cx="4423861" cy="122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600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Ударением проверяй — и смело пиши! Это правило работает для большинства слов русского языка.</a:t>
            </a:r>
            <a:endParaRPr lang="en-US" sz="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E8F3E8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987" y="92943"/>
            <a:ext cx="3305026" cy="495753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25119" y="483319"/>
            <a:ext cx="4722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3B4540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Итоги: зачем нам ударение?</a:t>
            </a:r>
            <a:endParaRPr lang="en-US" sz="240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25119" y="1056903"/>
            <a:ext cx="310083" cy="310083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4390206" y="1056903"/>
            <a:ext cx="4257675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05449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Элемент устной речи</a:t>
            </a:r>
            <a:endParaRPr lang="en-US" sz="1200" dirty="0"/>
          </a:p>
        </p:txBody>
      </p:sp>
      <p:sp>
        <p:nvSpPr>
          <p:cNvPr id="7" name="Text 3"/>
          <p:cNvSpPr/>
          <p:nvPr/>
        </p:nvSpPr>
        <p:spPr>
          <a:xfrm>
            <a:off x="4390206" y="1325166"/>
            <a:ext cx="4257675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Ударение — важнейший компонент звучащего слова. Без правильного ударения речь становится непонятной или комичной.</a:t>
            </a:r>
            <a:endParaRPr lang="en-US" sz="95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25119" y="2168575"/>
            <a:ext cx="310083" cy="310083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4390206" y="2168575"/>
            <a:ext cx="4257675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05449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Маркер смысла</a:t>
            </a:r>
            <a:endParaRPr lang="en-US" sz="1200" dirty="0"/>
          </a:p>
        </p:txBody>
      </p:sp>
      <p:sp>
        <p:nvSpPr>
          <p:cNvPr id="10" name="Text 5"/>
          <p:cNvSpPr/>
          <p:nvPr/>
        </p:nvSpPr>
        <p:spPr>
          <a:xfrm>
            <a:off x="4390206" y="2436837"/>
            <a:ext cx="4257675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Ударение разграничивает значения слов-омографов и помогает точно передать мысль собеседнику.</a:t>
            </a:r>
            <a:endParaRPr lang="en-US" sz="950" dirty="0"/>
          </a:p>
        </p:txBody>
      </p:sp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25119" y="3081784"/>
            <a:ext cx="310083" cy="310083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4390206" y="3081784"/>
            <a:ext cx="4257675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05449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Словарь — ваш помощник</a:t>
            </a:r>
            <a:endParaRPr lang="en-US" sz="1200" dirty="0"/>
          </a:p>
        </p:txBody>
      </p:sp>
      <p:sp>
        <p:nvSpPr>
          <p:cNvPr id="13" name="Text 7"/>
          <p:cNvSpPr/>
          <p:nvPr/>
        </p:nvSpPr>
        <p:spPr>
          <a:xfrm>
            <a:off x="4390206" y="3350047"/>
            <a:ext cx="4257675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Пользуйтесь орфоэпическими словарями. Они фиксируют актуальные нормы и помогают избежать ошибок в произношении.</a:t>
            </a:r>
            <a:endParaRPr lang="en-US" sz="950" dirty="0"/>
          </a:p>
        </p:txBody>
      </p:sp>
      <p:pic>
        <p:nvPicPr>
          <p:cNvPr id="14" name="Image 4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925119" y="3994993"/>
            <a:ext cx="310083" cy="310083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4390206" y="3994993"/>
            <a:ext cx="4257675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05449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Внимание к звучанию</a:t>
            </a:r>
            <a:endParaRPr lang="en-US" sz="1200" dirty="0"/>
          </a:p>
        </p:txBody>
      </p:sp>
      <p:sp>
        <p:nvSpPr>
          <p:cNvPr id="16" name="Text 9"/>
          <p:cNvSpPr/>
          <p:nvPr/>
        </p:nvSpPr>
        <p:spPr>
          <a:xfrm>
            <a:off x="4390206" y="4263256"/>
            <a:ext cx="4257675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Будьте внимательны к тому, как «звучит» ваше слово. Слушайте грамотную речь, читайте вслух — это лучшая тренировка.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2026-07-23T20:19:11Z</dcterms:created>
  <dcterms:modified xsi:type="dcterms:W3CDTF">2026-07-23T20:19:11Z</dcterms:modified>
</cp:coreProperties>
</file>