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Lora"/>
      <p:regular r:id="rId201314"/>
    </p:embeddedFont>
    <p:embeddedFont>
      <p:font typeface="Lora Bold"/>
      <p:regular r:id="rId201315"/>
    </p:embeddedFont>
    <p:embeddedFont>
      <p:font typeface="Source Sans 3"/>
      <p:regular r:id="rId201316"/>
    </p:embeddedFont>
    <p:embeddedFont>
      <p:font typeface="Source Sans 3 Bold"/>
      <p:regular r:id="rId20131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svg"/><Relationship Id="rId4" Type="http://schemas.openxmlformats.org/officeDocument/2006/relationships/image" Target="../media/image-2-2.png"/><Relationship Id="rId5" Type="http://schemas.openxmlformats.org/officeDocument/2006/relationships/image" Target="../media/image-2-3.svg"/><Relationship Id="rId6" Type="http://schemas.openxmlformats.org/officeDocument/2006/relationships/image" Target="../media/image-2-2.png"/><Relationship Id="rId7" Type="http://schemas.openxmlformats.org/officeDocument/2006/relationships/image" Target="../media/image-2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3.png"/><Relationship Id="rId4" Type="http://schemas.openxmlformats.org/officeDocument/2006/relationships/image" Target="../media/image-4-4.svg"/><Relationship Id="rId5" Type="http://schemas.openxmlformats.org/officeDocument/2006/relationships/image" Target="../media/image-4-5.png"/><Relationship Id="rId6" Type="http://schemas.openxmlformats.org/officeDocument/2006/relationships/image" Target="../media/image-4-6.svg"/><Relationship Id="rId7" Type="http://schemas.openxmlformats.org/officeDocument/2006/relationships/image" Target="../media/image-4-7.png"/><Relationship Id="rId8" Type="http://schemas.openxmlformats.org/officeDocument/2006/relationships/image" Target="../media/image-4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2.png"/><Relationship Id="rId5" Type="http://schemas.openxmlformats.org/officeDocument/2006/relationships/image" Target="../media/image-9-3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3E7D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89786" y="112142"/>
            <a:ext cx="3279428" cy="49191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577" y="1576313"/>
            <a:ext cx="4667845" cy="880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Виды предложений: примеры кратко и понятно</a:t>
            </a:r>
            <a:endParaRPr lang="en-US" sz="2750" dirty="0"/>
          </a:p>
        </p:txBody>
      </p:sp>
      <p:sp>
        <p:nvSpPr>
          <p:cNvPr id="5" name="Text 2"/>
          <p:cNvSpPr/>
          <p:nvPr/>
        </p:nvSpPr>
        <p:spPr>
          <a:xfrm>
            <a:off x="523577" y="2680692"/>
            <a:ext cx="4667845" cy="8864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300"/>
              </a:spcAft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Разбираемся в типах предложений — от цели высказывания до строения — быстро, чётко и с примерами.</a:t>
            </a:r>
            <a:endParaRPr lang="en-US" sz="11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Сайфудинова Динора Михайловна</a:t>
            </a:r>
            <a:endParaRPr lang="en-US" sz="11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70979"/>
            <a:ext cx="8096845" cy="433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Итог: как быстро определить тип предложения</a:t>
            </a:r>
            <a:endParaRPr lang="en-US" sz="27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3764" y="1294061"/>
            <a:ext cx="6296471" cy="288168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244999" y="3498141"/>
            <a:ext cx="1182114" cy="214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Полнота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4755211" y="3498141"/>
            <a:ext cx="1182114" cy="214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Состав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3273521" y="3498141"/>
            <a:ext cx="1182114" cy="214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Строение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759443" y="3498141"/>
            <a:ext cx="1182114" cy="214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Цель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523577" y="4338786"/>
            <a:ext cx="8554045" cy="2337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Следуйте этому алгоритму шаг за шагом — и тип любого предложения станет очевиден за несколько секунд.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626418"/>
            <a:ext cx="2596679" cy="259667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489945" y="1278359"/>
            <a:ext cx="5135166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Что такое предложение?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489945" y="1867942"/>
            <a:ext cx="5135166" cy="7181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Предложение — это единица речи, которая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передаёт законченную мысль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Оно строится по грамматическому образцу и обязательно содержит главные члены — или хотя бы один из них.</a:t>
            </a:r>
            <a:endParaRPr lang="en-US" sz="11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577" y="3559597"/>
            <a:ext cx="2599209" cy="112573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68400" y="3728219"/>
            <a:ext cx="2185764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Законченность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768400" y="4037930"/>
            <a:ext cx="2185764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Мысль выражена полностью</a:t>
            </a:r>
            <a:endParaRPr lang="en-US" sz="11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72358" y="3559597"/>
            <a:ext cx="2599209" cy="1125736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517181" y="3728219"/>
            <a:ext cx="2185764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Грамматическая основа</a:t>
            </a:r>
            <a:endParaRPr lang="en-US" sz="1350" dirty="0"/>
          </a:p>
        </p:txBody>
      </p:sp>
      <p:sp>
        <p:nvSpPr>
          <p:cNvPr id="10" name="Text 5"/>
          <p:cNvSpPr/>
          <p:nvPr/>
        </p:nvSpPr>
        <p:spPr>
          <a:xfrm>
            <a:off x="3517181" y="4037930"/>
            <a:ext cx="2185764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Подлежащее и/или сказуемое</a:t>
            </a:r>
            <a:endParaRPr lang="en-US" sz="115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21139" y="3559597"/>
            <a:ext cx="2599283" cy="1125736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265962" y="3728219"/>
            <a:ext cx="2185839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Интонация</a:t>
            </a:r>
            <a:endParaRPr lang="en-US" sz="1350" dirty="0"/>
          </a:p>
        </p:txBody>
      </p:sp>
      <p:sp>
        <p:nvSpPr>
          <p:cNvPr id="13" name="Text 7"/>
          <p:cNvSpPr/>
          <p:nvPr/>
        </p:nvSpPr>
        <p:spPr>
          <a:xfrm>
            <a:off x="6265962" y="4037930"/>
            <a:ext cx="2185839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Завершающая или вопросительная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3E7D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89786" y="112142"/>
            <a:ext cx="3279428" cy="49191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577" y="692497"/>
            <a:ext cx="4667845" cy="880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Главные члены: подлежащее и сказуемое</a:t>
            </a:r>
            <a:endParaRPr lang="en-US" sz="2750" dirty="0"/>
          </a:p>
        </p:txBody>
      </p:sp>
      <p:sp>
        <p:nvSpPr>
          <p:cNvPr id="5" name="Shape 2"/>
          <p:cNvSpPr/>
          <p:nvPr/>
        </p:nvSpPr>
        <p:spPr>
          <a:xfrm>
            <a:off x="523577" y="1796876"/>
            <a:ext cx="4667845" cy="2654052"/>
          </a:xfrm>
          <a:prstGeom prst="roundRect">
            <a:avLst>
              <a:gd name="adj" fmla="val 846"/>
            </a:avLst>
          </a:prstGeom>
          <a:solidFill>
            <a:srgbClr val="F3E7D4"/>
          </a:solidFill>
          <a:ln/>
        </p:spPr>
      </p:sp>
      <p:sp>
        <p:nvSpPr>
          <p:cNvPr id="6" name="Shape 3"/>
          <p:cNvSpPr/>
          <p:nvPr/>
        </p:nvSpPr>
        <p:spPr>
          <a:xfrm>
            <a:off x="523577" y="1796876"/>
            <a:ext cx="4667845" cy="1327026"/>
          </a:xfrm>
          <a:custGeom>
            <a:avLst/>
            <a:gdLst/>
            <a:ahLst/>
            <a:cxnLst/>
            <a:rect l="l" t="t" r="r" b="b"/>
            <a:pathLst>
              <a:path w="4667845" h="1327026">
                <a:moveTo>
                  <a:pt x="18702" y="0"/>
                </a:moveTo>
                <a:lnTo>
                  <a:pt x="4649144" y="0"/>
                </a:lnTo>
                <a:arcTo hR="18702" wR="18702" stAng="16200000" swAng="5400000"/>
                <a:lnTo>
                  <a:pt x="4667845" y="1327026"/>
                </a:lnTo>
                <a:lnTo>
                  <a:pt x="0" y="1327026"/>
                </a:lnTo>
                <a:lnTo>
                  <a:pt x="0" y="18702"/>
                </a:lnTo>
                <a:arcTo hR="18702" wR="18702" stAng="10800000" swAng="5400000"/>
                <a:close/>
              </a:path>
            </a:pathLst>
          </a:custGeom>
          <a:solidFill>
            <a:srgbClr val="F3E7D4"/>
          </a:solidFill>
          <a:ln/>
        </p:spPr>
      </p:sp>
      <p:sp>
        <p:nvSpPr>
          <p:cNvPr id="7" name="Text 4"/>
          <p:cNvSpPr/>
          <p:nvPr/>
        </p:nvSpPr>
        <p:spPr>
          <a:xfrm>
            <a:off x="673150" y="1946449"/>
            <a:ext cx="4368701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Подлежащее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673150" y="2256160"/>
            <a:ext cx="4368701" cy="7181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Отвечает на вопросы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«Кто?»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или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«Что?»</a:t>
            </a:r>
            <a:endParaRPr lang="en-US" sz="11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Обозначает предмет речи.</a:t>
            </a:r>
            <a:endParaRPr lang="en-US" sz="11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Пример: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i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Кот</a:t>
            </a:r>
            <a:pPr algn="l" indent="0" marL="0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спит.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523577" y="3123902"/>
            <a:ext cx="4667845" cy="1327026"/>
          </a:xfrm>
          <a:custGeom>
            <a:avLst/>
            <a:gdLst/>
            <a:ahLst/>
            <a:cxnLst/>
            <a:rect l="l" t="t" r="r" b="b"/>
            <a:pathLst>
              <a:path w="4667845" h="1327026">
                <a:moveTo>
                  <a:pt x="0" y="0"/>
                </a:moveTo>
                <a:lnTo>
                  <a:pt x="4667845" y="0"/>
                </a:lnTo>
                <a:lnTo>
                  <a:pt x="4667845" y="1308324"/>
                </a:lnTo>
                <a:arcTo hR="18702" wR="18702" stAng="0" swAng="5400000"/>
                <a:lnTo>
                  <a:pt x="18702" y="1327026"/>
                </a:lnTo>
                <a:arcTo hR="18702" wR="18702" stAng="5400000" swAng="5400000"/>
                <a:lnTo>
                  <a:pt x="0" y="0"/>
                </a:lnTo>
                <a:close/>
              </a:path>
            </a:pathLst>
          </a:custGeom>
          <a:solidFill>
            <a:srgbClr val="F3E7D4"/>
          </a:solidFill>
          <a:ln/>
        </p:spPr>
      </p:sp>
      <p:sp>
        <p:nvSpPr>
          <p:cNvPr id="10" name="Shape 7"/>
          <p:cNvSpPr/>
          <p:nvPr/>
        </p:nvSpPr>
        <p:spPr>
          <a:xfrm>
            <a:off x="523577" y="3123902"/>
            <a:ext cx="4667845" cy="19050"/>
          </a:xfrm>
          <a:prstGeom prst="roundRect">
            <a:avLst>
              <a:gd name="adj" fmla="val 50000"/>
            </a:avLst>
          </a:prstGeom>
          <a:solidFill>
            <a:srgbClr val="D9CDBA"/>
          </a:solidFill>
          <a:ln/>
        </p:spPr>
      </p:sp>
      <p:sp>
        <p:nvSpPr>
          <p:cNvPr id="11" name="Text 8"/>
          <p:cNvSpPr/>
          <p:nvPr/>
        </p:nvSpPr>
        <p:spPr>
          <a:xfrm>
            <a:off x="673150" y="3273475"/>
            <a:ext cx="4368701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Сказуемое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73150" y="3583186"/>
            <a:ext cx="4368701" cy="7181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Отвечает на вопросы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«Что делает?»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или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«Что такое?»</a:t>
            </a:r>
            <a:endParaRPr lang="en-US" sz="11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Обозначает действие или состояние.</a:t>
            </a:r>
            <a:endParaRPr lang="en-US" sz="11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Пример: Кот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i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спит</a:t>
            </a:r>
            <a:pPr algn="l" indent="0" marL="0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77776"/>
            <a:ext cx="8096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По цели высказывания: 4 типа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517005"/>
            <a:ext cx="299219" cy="29921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577" y="2003227"/>
            <a:ext cx="3954884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Повествовательные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523577" y="2312938"/>
            <a:ext cx="3954884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Сообщают информацию.</a:t>
            </a:r>
            <a:endParaRPr lang="en-US" sz="11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«Солнце взошло над горизонтом.»</a:t>
            </a:r>
            <a:endParaRPr lang="en-US" sz="11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65464" y="1517005"/>
            <a:ext cx="299219" cy="29921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665464" y="2003227"/>
            <a:ext cx="3954959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Вопросительные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4665464" y="2312938"/>
            <a:ext cx="3954959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Задают вопрос.</a:t>
            </a:r>
            <a:endParaRPr lang="en-US" sz="11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«Когда придёт поезд?»</a:t>
            </a:r>
            <a:endParaRPr lang="en-US" sz="11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3090937"/>
            <a:ext cx="299219" cy="29921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23577" y="3577158"/>
            <a:ext cx="3954884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Побудительные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523577" y="3886870"/>
            <a:ext cx="3954884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Побуждают к действию.</a:t>
            </a:r>
            <a:endParaRPr lang="en-US" sz="11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«Открой окно, пожалуйста.»</a:t>
            </a:r>
            <a:endParaRPr lang="en-US" sz="11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65464" y="3090937"/>
            <a:ext cx="299219" cy="299219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665464" y="3577158"/>
            <a:ext cx="3954959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Восклицательные</a:t>
            </a:r>
            <a:endParaRPr lang="en-US" sz="1350" dirty="0"/>
          </a:p>
        </p:txBody>
      </p:sp>
      <p:sp>
        <p:nvSpPr>
          <p:cNvPr id="14" name="Text 8"/>
          <p:cNvSpPr/>
          <p:nvPr/>
        </p:nvSpPr>
        <p:spPr>
          <a:xfrm>
            <a:off x="4665464" y="3886870"/>
            <a:ext cx="3954959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Выражают эмоции.</a:t>
            </a:r>
            <a:endParaRPr lang="en-US" sz="11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«Какой прекрасный день!»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638770"/>
            <a:ext cx="3865959" cy="386595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59226" y="1189211"/>
            <a:ext cx="3865959" cy="880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Вопросительные: виды вопросов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4759226" y="2218804"/>
            <a:ext cx="3865959" cy="1832670"/>
          </a:xfrm>
          <a:prstGeom prst="rect">
            <a:avLst/>
          </a:prstGeom>
          <a:noFill/>
          <a:ln/>
        </p:spPr>
        <p:txBody>
          <a:bodyPr wrap="square" lIns="0" tIns="59845" rIns="0" bIns="0" rtlCol="0" anchor="t">
            <a:normAutofit/>
          </a:bodyPr>
          <a:lstStyle/>
          <a:p>
            <a:pPr algn="l" marL="233680" indent="-233680">
              <a:lnSpc>
                <a:spcPct val="133000"/>
              </a:lnSpc>
              <a:buSzPct val="100000"/>
              <a:buChar char="•"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Общие</a:t>
            </a:r>
            <a:pPr algn="l" marL="233680" indent="-233680">
              <a:lnSpc>
                <a:spcPct val="133000"/>
              </a:lnSpc>
              <a:buSzPct val="100000"/>
              <a:buChar char="•"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ответ «да» или «нет»: </a:t>
            </a:r>
            <a:pPr algn="l" marL="233680" indent="-233680">
              <a:lnSpc>
                <a:spcPct val="133000"/>
              </a:lnSpc>
              <a:buSzPct val="100000"/>
              <a:buChar char="•"/>
            </a:pPr>
            <a:r>
              <a:rPr lang="en-US" sz="11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«Ты пришёл?»</a:t>
            </a:r>
            <a:endParaRPr lang="en-US" sz="1150" dirty="0"/>
          </a:p>
          <a:p>
            <a:pPr algn="l" marL="233680" indent="-233680">
              <a:lnSpc>
                <a:spcPct val="133000"/>
              </a:lnSpc>
              <a:buSzPct val="100000"/>
              <a:buChar char="•"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Специальные</a:t>
            </a:r>
            <a:pPr algn="l" marL="233680" indent="-233680">
              <a:lnSpc>
                <a:spcPct val="133000"/>
              </a:lnSpc>
              <a:buSzPct val="100000"/>
              <a:buChar char="•"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с вопросительным словом: </a:t>
            </a:r>
            <a:pPr algn="l" marL="233680" indent="-233680">
              <a:lnSpc>
                <a:spcPct val="133000"/>
              </a:lnSpc>
              <a:buSzPct val="100000"/>
              <a:buChar char="•"/>
            </a:pPr>
            <a:r>
              <a:rPr lang="en-US" sz="11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«Где ты был?»</a:t>
            </a:r>
            <a:endParaRPr lang="en-US" sz="1150" dirty="0"/>
          </a:p>
          <a:p>
            <a:pPr algn="l" marL="233680" indent="-233680">
              <a:lnSpc>
                <a:spcPct val="133000"/>
              </a:lnSpc>
              <a:buSzPct val="100000"/>
              <a:buChar char="•"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Альтернативные</a:t>
            </a:r>
            <a:pPr algn="l" marL="233680" indent="-233680">
              <a:lnSpc>
                <a:spcPct val="133000"/>
              </a:lnSpc>
              <a:buSzPct val="100000"/>
              <a:buChar char="•"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выбор из вариантов: </a:t>
            </a:r>
            <a:pPr algn="l" marL="233680" indent="-233680">
              <a:lnSpc>
                <a:spcPct val="133000"/>
              </a:lnSpc>
              <a:buSzPct val="100000"/>
              <a:buChar char="•"/>
            </a:pPr>
            <a:r>
              <a:rPr lang="en-US" sz="11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«Чай или кофе?»</a:t>
            </a:r>
            <a:endParaRPr lang="en-US" sz="1150" dirty="0"/>
          </a:p>
          <a:p>
            <a:pPr algn="l" marL="233680" indent="-233680">
              <a:lnSpc>
                <a:spcPct val="133000"/>
              </a:lnSpc>
              <a:buSzPct val="100000"/>
              <a:buChar char="•"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Разделительные</a:t>
            </a:r>
            <a:pPr algn="l" marL="233680" indent="-233680">
              <a:lnSpc>
                <a:spcPct val="133000"/>
              </a:lnSpc>
              <a:buSzPct val="100000"/>
              <a:buChar char="•"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с «хвостиком»: </a:t>
            </a:r>
            <a:pPr algn="l" marL="233680" indent="-233680">
              <a:lnSpc>
                <a:spcPct val="133000"/>
              </a:lnSpc>
              <a:buSzPct val="100000"/>
              <a:buChar char="•"/>
            </a:pPr>
            <a:r>
              <a:rPr lang="en-US" sz="11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«Холодно, не правда ли?»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3E7D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219" y="96292"/>
            <a:ext cx="3300561" cy="4950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52577" y="442317"/>
            <a:ext cx="4667845" cy="7561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Побудительные: приказ, просьба, приглашение</a:t>
            </a:r>
            <a:endParaRPr lang="en-US" sz="2350" dirty="0"/>
          </a:p>
        </p:txBody>
      </p:sp>
      <p:sp>
        <p:nvSpPr>
          <p:cNvPr id="5" name="Shape 2"/>
          <p:cNvSpPr/>
          <p:nvPr/>
        </p:nvSpPr>
        <p:spPr>
          <a:xfrm>
            <a:off x="3952577" y="1364233"/>
            <a:ext cx="4667845" cy="894829"/>
          </a:xfrm>
          <a:prstGeom prst="roundRect">
            <a:avLst>
              <a:gd name="adj" fmla="val 2155"/>
            </a:avLst>
          </a:prstGeom>
          <a:solidFill>
            <a:srgbClr val="F3E7D4"/>
          </a:solidFill>
          <a:ln/>
        </p:spPr>
      </p:sp>
      <p:sp>
        <p:nvSpPr>
          <p:cNvPr id="6" name="Text 3"/>
          <p:cNvSpPr/>
          <p:nvPr/>
        </p:nvSpPr>
        <p:spPr>
          <a:xfrm>
            <a:off x="4081090" y="1492746"/>
            <a:ext cx="4410819" cy="1890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Приказ / Запрет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4081090" y="1748061"/>
            <a:ext cx="4410819" cy="382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100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«Стой!»</a:t>
            </a:r>
            <a:endParaRPr lang="en-US" sz="1000" dirty="0"/>
          </a:p>
          <a:p>
            <a:pPr algn="l" indent="0" marL="0">
              <a:lnSpc>
                <a:spcPct val="124000"/>
              </a:lnSpc>
              <a:buNone/>
            </a:pPr>
            <a:r>
              <a:rPr lang="en-US" sz="100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«Не трогай!»</a:t>
            </a:r>
            <a:endParaRPr lang="en-US" sz="1000" dirty="0"/>
          </a:p>
        </p:txBody>
      </p:sp>
      <p:sp>
        <p:nvSpPr>
          <p:cNvPr id="8" name="Shape 5"/>
          <p:cNvSpPr/>
          <p:nvPr/>
        </p:nvSpPr>
        <p:spPr>
          <a:xfrm>
            <a:off x="3952577" y="2369493"/>
            <a:ext cx="4667845" cy="703585"/>
          </a:xfrm>
          <a:prstGeom prst="roundRect">
            <a:avLst>
              <a:gd name="adj" fmla="val 2741"/>
            </a:avLst>
          </a:prstGeom>
          <a:solidFill>
            <a:srgbClr val="F3E7D4"/>
          </a:solidFill>
          <a:ln/>
        </p:spPr>
      </p:sp>
      <p:sp>
        <p:nvSpPr>
          <p:cNvPr id="9" name="Text 6"/>
          <p:cNvSpPr/>
          <p:nvPr/>
        </p:nvSpPr>
        <p:spPr>
          <a:xfrm>
            <a:off x="4081090" y="2498006"/>
            <a:ext cx="4410819" cy="1890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Просьба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4081090" y="2753320"/>
            <a:ext cx="4410819" cy="1912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100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«Помоги мне, пожалуйста.»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3952577" y="3183508"/>
            <a:ext cx="4667845" cy="703585"/>
          </a:xfrm>
          <a:prstGeom prst="roundRect">
            <a:avLst>
              <a:gd name="adj" fmla="val 2741"/>
            </a:avLst>
          </a:prstGeom>
          <a:solidFill>
            <a:srgbClr val="F3E7D4"/>
          </a:solidFill>
          <a:ln/>
        </p:spPr>
      </p:sp>
      <p:sp>
        <p:nvSpPr>
          <p:cNvPr id="12" name="Text 9"/>
          <p:cNvSpPr/>
          <p:nvPr/>
        </p:nvSpPr>
        <p:spPr>
          <a:xfrm>
            <a:off x="4081090" y="3312021"/>
            <a:ext cx="4410819" cy="1890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Приглашение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4081090" y="3567336"/>
            <a:ext cx="4410819" cy="1912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100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«Заходи к нам в гости!»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3952577" y="3997523"/>
            <a:ext cx="4667845" cy="703585"/>
          </a:xfrm>
          <a:prstGeom prst="roundRect">
            <a:avLst>
              <a:gd name="adj" fmla="val 2741"/>
            </a:avLst>
          </a:prstGeom>
          <a:solidFill>
            <a:srgbClr val="F3E7D4"/>
          </a:solidFill>
          <a:ln/>
        </p:spPr>
      </p:sp>
      <p:sp>
        <p:nvSpPr>
          <p:cNvPr id="15" name="Text 12"/>
          <p:cNvSpPr/>
          <p:nvPr/>
        </p:nvSpPr>
        <p:spPr>
          <a:xfrm>
            <a:off x="4081090" y="4126037"/>
            <a:ext cx="4410819" cy="1890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Совет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4081090" y="4381351"/>
            <a:ext cx="4410819" cy="1912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100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«Попробуй прочитать ещё раз.»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80653"/>
            <a:ext cx="2618929" cy="11961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Простое и сложное: по строению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23577" y="1899642"/>
            <a:ext cx="2618929" cy="4134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0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Ключевой признак — количество </a:t>
            </a:r>
            <a:pPr algn="l" indent="0" marL="0">
              <a:lnSpc>
                <a:spcPct val="127000"/>
              </a:lnSpc>
              <a:buNone/>
            </a:pPr>
            <a:r>
              <a:rPr lang="en-US" sz="10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грамматических основ</a:t>
            </a:r>
            <a:pPr algn="l" indent="0" marL="0">
              <a:lnSpc>
                <a:spcPct val="127000"/>
              </a:lnSpc>
              <a:buNone/>
            </a:pPr>
            <a:r>
              <a:rPr lang="en-US" sz="10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23577" y="2423666"/>
            <a:ext cx="2618929" cy="869826"/>
          </a:xfrm>
          <a:prstGeom prst="rect">
            <a:avLst/>
          </a:prstGeom>
          <a:noFill/>
          <a:ln/>
        </p:spPr>
        <p:txBody>
          <a:bodyPr wrap="square" lIns="0" tIns="54235" rIns="0" bIns="0" rtlCol="0" anchor="t">
            <a:normAutofit/>
          </a:bodyPr>
          <a:lstStyle/>
          <a:p>
            <a:pPr algn="l" marL="213360" indent="-213360">
              <a:lnSpc>
                <a:spcPct val="127000"/>
              </a:lnSpc>
              <a:buSzPct val="100000"/>
              <a:buChar char="•"/>
            </a:pPr>
            <a:r>
              <a:rPr lang="en-US" sz="10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Простое:</a:t>
            </a:r>
            <a:pPr algn="l" marL="213360" indent="-213360">
              <a:lnSpc>
                <a:spcPct val="127000"/>
              </a:lnSpc>
              <a:buSzPct val="100000"/>
              <a:buChar char="•"/>
            </a:pPr>
            <a:r>
              <a:rPr lang="en-US" sz="10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одна основа — </a:t>
            </a:r>
            <a:pPr algn="l" marL="213360" indent="-213360">
              <a:lnSpc>
                <a:spcPct val="127000"/>
              </a:lnSpc>
              <a:buSzPct val="100000"/>
              <a:buChar char="•"/>
            </a:pPr>
            <a:r>
              <a:rPr lang="en-US" sz="10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«Ветер дует.»</a:t>
            </a:r>
            <a:endParaRPr lang="en-US" sz="1050" dirty="0"/>
          </a:p>
          <a:p>
            <a:pPr algn="l" marL="213360" indent="-213360">
              <a:lnSpc>
                <a:spcPct val="127000"/>
              </a:lnSpc>
              <a:buSzPct val="100000"/>
              <a:buChar char="•"/>
            </a:pPr>
            <a:r>
              <a:rPr lang="en-US" sz="10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Сложное:</a:t>
            </a:r>
            <a:pPr algn="l" marL="213360" indent="-213360">
              <a:lnSpc>
                <a:spcPct val="127000"/>
              </a:lnSpc>
              <a:buSzPct val="100000"/>
              <a:buChar char="•"/>
            </a:pPr>
            <a:r>
              <a:rPr lang="en-US" sz="10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две и более основ, соединённых союзами или интонацией — </a:t>
            </a:r>
            <a:pPr algn="l" marL="213360" indent="-213360">
              <a:lnSpc>
                <a:spcPct val="127000"/>
              </a:lnSpc>
              <a:buSzPct val="100000"/>
              <a:buChar char="•"/>
            </a:pPr>
            <a:r>
              <a:rPr lang="en-US" sz="10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«Солнце зашло, и стало темно.»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523577" y="3431679"/>
            <a:ext cx="2618929" cy="1115764"/>
          </a:xfrm>
          <a:prstGeom prst="roundRect">
            <a:avLst>
              <a:gd name="adj" fmla="val 1823"/>
            </a:avLst>
          </a:prstGeom>
          <a:solidFill>
            <a:srgbClr val="E2ECDF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9160" y="3612579"/>
            <a:ext cx="169441" cy="13558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64183" y="3576117"/>
            <a:ext cx="2042740" cy="8268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Сложные предложения бывают сложносочинёнными (и, но, а) и сложноподчинёнными (что, потому что, когда).</a:t>
            </a:r>
            <a:endParaRPr lang="en-US" sz="10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7964" y="1283643"/>
            <a:ext cx="5147146" cy="257614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501107" y="2399697"/>
            <a:ext cx="966695" cy="2720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8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Без союзов / интонация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5508253" y="3644783"/>
            <a:ext cx="1088818" cy="1360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8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Несколько основ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7630131" y="2399697"/>
            <a:ext cx="966695" cy="2720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8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Соединение союзами</a:t>
            </a:r>
            <a:endParaRPr lang="en-US" sz="850" dirty="0"/>
          </a:p>
        </p:txBody>
      </p:sp>
      <p:sp>
        <p:nvSpPr>
          <p:cNvPr id="12" name="Text 8"/>
          <p:cNvSpPr/>
          <p:nvPr/>
        </p:nvSpPr>
        <p:spPr>
          <a:xfrm>
            <a:off x="5505361" y="1393713"/>
            <a:ext cx="1088818" cy="1360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8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Одна грамм. основа</a:t>
            </a:r>
            <a:endParaRPr lang="en-US" sz="850" dirty="0"/>
          </a:p>
        </p:txBody>
      </p:sp>
      <p:sp>
        <p:nvSpPr>
          <p:cNvPr id="13" name="Text 9"/>
          <p:cNvSpPr/>
          <p:nvPr/>
        </p:nvSpPr>
        <p:spPr>
          <a:xfrm>
            <a:off x="4920299" y="3073379"/>
            <a:ext cx="992405" cy="220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9000"/>
              </a:lnSpc>
              <a:buNone/>
            </a:pPr>
            <a:r>
              <a:rPr lang="en-US" sz="7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Сложноподчинённое — главная и придаточная</a:t>
            </a:r>
            <a:endParaRPr lang="en-US" sz="700" dirty="0"/>
          </a:p>
        </p:txBody>
      </p:sp>
      <p:sp>
        <p:nvSpPr>
          <p:cNvPr id="14" name="Text 10"/>
          <p:cNvSpPr/>
          <p:nvPr/>
        </p:nvSpPr>
        <p:spPr>
          <a:xfrm>
            <a:off x="6282928" y="3078521"/>
            <a:ext cx="992405" cy="220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9000"/>
              </a:lnSpc>
              <a:buNone/>
            </a:pPr>
            <a:r>
              <a:rPr lang="en-US" sz="7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Бессоюзное сложное — основы без союзов</a:t>
            </a:r>
            <a:endParaRPr lang="en-US" sz="700" dirty="0"/>
          </a:p>
        </p:txBody>
      </p:sp>
      <p:sp>
        <p:nvSpPr>
          <p:cNvPr id="15" name="Text 11"/>
          <p:cNvSpPr/>
          <p:nvPr/>
        </p:nvSpPr>
        <p:spPr>
          <a:xfrm>
            <a:off x="6282928" y="2072136"/>
            <a:ext cx="992405" cy="3306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9000"/>
              </a:lnSpc>
              <a:buNone/>
            </a:pPr>
            <a:r>
              <a:rPr lang="en-US" sz="7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Сложносочинённое — несколько основ с союзами</a:t>
            </a:r>
            <a:endParaRPr lang="en-US" sz="700" dirty="0"/>
          </a:p>
        </p:txBody>
      </p:sp>
      <p:sp>
        <p:nvSpPr>
          <p:cNvPr id="16" name="Text 12"/>
          <p:cNvSpPr/>
          <p:nvPr/>
        </p:nvSpPr>
        <p:spPr>
          <a:xfrm>
            <a:off x="4889446" y="2127251"/>
            <a:ext cx="992405" cy="220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9000"/>
              </a:lnSpc>
              <a:buNone/>
            </a:pPr>
            <a:r>
              <a:rPr lang="en-US" sz="7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Простое предложение — одна основа</a:t>
            </a:r>
            <a:endParaRPr lang="en-US" sz="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005557"/>
            <a:ext cx="8096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Простое: односоставные и двусоставные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744787"/>
            <a:ext cx="2293813" cy="141766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577" y="3349451"/>
            <a:ext cx="3954884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Двусоставное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523577" y="3659163"/>
            <a:ext cx="3954884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Есть оба главных члена: подлежащее и сказуемое.</a:t>
            </a:r>
            <a:endParaRPr lang="en-US" sz="11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«Мальчик читает книгу.»</a:t>
            </a:r>
            <a:endParaRPr lang="en-US" sz="11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5464" y="1744787"/>
            <a:ext cx="2293813" cy="141766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665464" y="3349451"/>
            <a:ext cx="3954959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Односоставное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4665464" y="3659163"/>
            <a:ext cx="3954959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Только один главный член — смысл при этом понятен.</a:t>
            </a:r>
            <a:endParaRPr lang="en-US" sz="11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«Темнеет.»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/ </a:t>
            </a:r>
            <a:pPr algn="l" indent="0" marL="0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«Тишина.»</a:t>
            </a:r>
            <a:endParaRPr lang="en-US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706487"/>
            <a:ext cx="2596679" cy="259667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489945" y="1071116"/>
            <a:ext cx="5135166" cy="880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Неполные (эллиптические) предложения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489945" y="2100709"/>
            <a:ext cx="5135166" cy="8527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 неполном предложении часть членов </a:t>
            </a:r>
            <a:pPr algn="l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пропущена</a:t>
            </a:r>
            <a:pPr algn="l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но легко восстанавливается из контекста или ситуации.</a:t>
            </a:r>
            <a:endParaRPr lang="en-US" sz="11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Часто встречаются в диалогах и разговорной речи.</a:t>
            </a:r>
            <a:endParaRPr lang="en-US" sz="1150" dirty="0"/>
          </a:p>
        </p:txBody>
      </p:sp>
      <p:sp>
        <p:nvSpPr>
          <p:cNvPr id="5" name="Shape 2"/>
          <p:cNvSpPr/>
          <p:nvPr/>
        </p:nvSpPr>
        <p:spPr>
          <a:xfrm>
            <a:off x="523577" y="3639666"/>
            <a:ext cx="3973637" cy="965597"/>
          </a:xfrm>
          <a:prstGeom prst="roundRect">
            <a:avLst>
              <a:gd name="adj" fmla="val 2324"/>
            </a:avLst>
          </a:prstGeom>
          <a:solidFill>
            <a:srgbClr val="FEF5E7"/>
          </a:solidFill>
          <a:ln w="19050">
            <a:solidFill>
              <a:srgbClr val="D9CDBA"/>
            </a:solidFill>
            <a:prstDash val="solid"/>
          </a:ln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884" y="3568973"/>
            <a:ext cx="179487" cy="179487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8421" y="4496470"/>
            <a:ext cx="179487" cy="179487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66986" y="3883075"/>
            <a:ext cx="3486820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 Кто это сделал?</a:t>
            </a:r>
            <a:endParaRPr lang="en-US" sz="11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Петя.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pPr algn="l" indent="0" marL="0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(= Это сделал Петя.)</a:t>
            </a:r>
            <a:endParaRPr lang="en-US" sz="1150" dirty="0"/>
          </a:p>
        </p:txBody>
      </p:sp>
      <p:sp>
        <p:nvSpPr>
          <p:cNvPr id="9" name="Shape 4"/>
          <p:cNvSpPr/>
          <p:nvPr/>
        </p:nvSpPr>
        <p:spPr>
          <a:xfrm>
            <a:off x="4646786" y="3639666"/>
            <a:ext cx="3973637" cy="965597"/>
          </a:xfrm>
          <a:prstGeom prst="roundRect">
            <a:avLst>
              <a:gd name="adj" fmla="val 2324"/>
            </a:avLst>
          </a:prstGeom>
          <a:solidFill>
            <a:srgbClr val="FEF5E7"/>
          </a:solidFill>
          <a:ln w="19050">
            <a:solidFill>
              <a:srgbClr val="D9CDBA"/>
            </a:solidFill>
            <a:prstDash val="solid"/>
          </a:ln>
        </p:spPr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6093" y="3568973"/>
            <a:ext cx="179487" cy="179487"/>
          </a:xfrm>
          <a:prstGeom prst="rect">
            <a:avLst/>
          </a:prstGeom>
        </p:spPr>
      </p:pic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1629" y="4496470"/>
            <a:ext cx="179487" cy="179487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4890195" y="3883075"/>
            <a:ext cx="3486820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 Что ты пьёшь?</a:t>
            </a:r>
            <a:endParaRPr lang="en-US" sz="11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Чай.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pPr algn="l" indent="0" marL="0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(= Я пью чай.)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2026-08-18T14:21:31Z</dcterms:created>
  <dcterms:modified xsi:type="dcterms:W3CDTF">2026-08-18T14:21:31Z</dcterms:modified>
</cp:coreProperties>
</file>