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Crimson Pro Medium"/>
      <p:regular r:id="rId201314"/>
    </p:embeddedFont>
    <p:embeddedFont>
      <p:font typeface="Crimson Pro ExtraBold"/>
      <p:regular r:id="rId201315"/>
    </p:embeddedFont>
    <p:embeddedFont>
      <p:font typeface="Crimson Pro Black"/>
      <p:regular r:id="rId201316"/>
    </p:embeddedFont>
    <p:embeddedFont>
      <p:font typeface="Crimson Pro ExtraLight"/>
      <p:regular r:id="rId201317"/>
    </p:embeddedFont>
    <p:embeddedFont>
      <p:font typeface="Crimson Pro Light"/>
      <p:regular r:id="rId201318"/>
    </p:embeddedFont>
    <p:embeddedFont>
      <p:font typeface="Crimson Pro"/>
      <p:regular r:id="rId201319"/>
    </p:embeddedFont>
    <p:embeddedFont>
      <p:font typeface="Crimson Pro SemiBold"/>
      <p:regular r:id="rId201320"/>
    </p:embeddedFont>
    <p:embeddedFont>
      <p:font typeface="Crimson Pro Bold"/>
      <p:regular r:id="rId201321"/>
    </p:embeddedFont>
    <p:embeddedFont>
      <p:font typeface="Open Sans Light"/>
      <p:regular r:id="rId201322"/>
    </p:embeddedFont>
    <p:embeddedFont>
      <p:font typeface="Open Sans Bold"/>
      <p:regular r:id="rId201323"/>
    </p:embeddedFont>
    <p:embeddedFont>
      <p:font typeface="Open Sans"/>
      <p:regular r:id="rId201324"/>
    </p:embeddedFont>
    <p:embeddedFont>
      <p:font typeface="Open Sans Medium"/>
      <p:regular r:id="rId201325"/>
    </p:embeddedFont>
    <p:embeddedFont>
      <p:font typeface="Open Sans SemiBold"/>
      <p:regular r:id="rId201326"/>
    </p:embeddedFont>
    <p:embeddedFont>
      <p:font typeface="Open Sans ExtraBold"/>
      <p:regular r:id="rId2013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2.png"/><Relationship Id="rId5" Type="http://schemas.openxmlformats.org/officeDocument/2006/relationships/image" Target="../media/image-7-3.svg"/><Relationship Id="rId6" Type="http://schemas.openxmlformats.org/officeDocument/2006/relationships/image" Target="../media/image-7-2.png"/><Relationship Id="rId7" Type="http://schemas.openxmlformats.org/officeDocument/2006/relationships/image" Target="../media/image-7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460450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Волшебная страна звуков и букв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421582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Путешествие в мир, где невидимые звуки обретают форму, а чёрные значки на бумаге оживают и заговаривают. Откройте для себя удивительную связь между тем, что мы слышим, и тем, что мы видим.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3156496"/>
            <a:ext cx="896913" cy="188565"/>
          </a:xfrm>
          <a:prstGeom prst="roundRect">
            <a:avLst>
              <a:gd name="adj" fmla="val 22104"/>
            </a:avLst>
          </a:prstGeom>
          <a:solidFill>
            <a:srgbClr val="EBE2E0"/>
          </a:solidFill>
          <a:ln/>
        </p:spPr>
      </p:sp>
      <p:sp>
        <p:nvSpPr>
          <p:cNvPr id="7" name="Text 4"/>
          <p:cNvSpPr/>
          <p:nvPr/>
        </p:nvSpPr>
        <p:spPr>
          <a:xfrm>
            <a:off x="3999533" y="3193703"/>
            <a:ext cx="1205285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РУССКИЙ ЯЗЫК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4884018" y="3156496"/>
            <a:ext cx="686544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835E5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958432" y="3193703"/>
            <a:ext cx="99491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ФОНЕТИКА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3925119" y="3484587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20" y="367085"/>
            <a:ext cx="3306887" cy="4409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53616"/>
            <a:ext cx="4722763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Главный итог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915367"/>
            <a:ext cx="472276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Наше путешествие по волшебной стране звуков и букв подошло к концу. Давайте запомним самое важное!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1438275"/>
            <a:ext cx="274737" cy="274737"/>
          </a:xfrm>
          <a:prstGeom prst="roundRect">
            <a:avLst>
              <a:gd name="adj" fmla="val 1866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970920" y="1461195"/>
            <a:ext cx="183133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320034" y="1480245"/>
            <a:ext cx="432784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Звуки — мы их слышим и произносим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320034" y="1743075"/>
            <a:ext cx="432784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Звуки живут в нашей речи: они невидимы, но именно они делают язык живым. Гласные поются, согласные встречают преграду.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925119" y="2371130"/>
            <a:ext cx="274737" cy="274737"/>
          </a:xfrm>
          <a:prstGeom prst="roundRect">
            <a:avLst>
              <a:gd name="adj" fmla="val 1866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970920" y="2394049"/>
            <a:ext cx="183133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320034" y="2413099"/>
            <a:ext cx="432784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Буквы — мы их видим и пишем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320034" y="2675930"/>
            <a:ext cx="432784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Буквы — это одежда для звуков. Они позволяют сохранить речь на бумаге и передать её другим людям через время и расстояние.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925119" y="3303984"/>
            <a:ext cx="274737" cy="274737"/>
          </a:xfrm>
          <a:prstGeom prst="roundRect">
            <a:avLst>
              <a:gd name="adj" fmla="val 1866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970920" y="3326904"/>
            <a:ext cx="183133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4320034" y="3345954"/>
            <a:ext cx="432784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Гармония — основа смысла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320034" y="3608784"/>
            <a:ext cx="432784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 единства звуков и букв не существовало бы письменности, книг и самого языка. Именно их союз создаёт смысл наших слов!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3925119" y="4131692"/>
            <a:ext cx="14288" cy="658118"/>
          </a:xfrm>
          <a:prstGeom prst="roundRect">
            <a:avLst>
              <a:gd name="adj" fmla="val 59998"/>
            </a:avLst>
          </a:prstGeom>
          <a:solidFill>
            <a:srgbClr val="835E54"/>
          </a:solidFill>
          <a:ln/>
        </p:spPr>
      </p:sp>
      <p:sp>
        <p:nvSpPr>
          <p:cNvPr id="19" name="Text 16"/>
          <p:cNvSpPr/>
          <p:nvPr/>
        </p:nvSpPr>
        <p:spPr>
          <a:xfrm>
            <a:off x="4108252" y="4266902"/>
            <a:ext cx="4539630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Звук и буква — два крыла, на которых летит наша речь. Берегите их и изучайте с удовольствием!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5318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Загадка двух миров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88753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Прежде чем погрузиться в тему, давайте отгадаем две загадки — они откроют нам два разных, но неразрывно связанных мира.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2026741"/>
            <a:ext cx="4103191" cy="1725588"/>
          </a:xfrm>
          <a:prstGeom prst="roundRect">
            <a:avLst>
              <a:gd name="adj" fmla="val 5176"/>
            </a:avLst>
          </a:prstGeom>
          <a:solidFill>
            <a:srgbClr val="835E54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150715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Загадка о буквах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30796" y="2484090"/>
            <a:ext cx="14288" cy="620167"/>
          </a:xfrm>
          <a:prstGeom prst="roundRect">
            <a:avLst>
              <a:gd name="adj" fmla="val 59998"/>
            </a:avLst>
          </a:prstGeom>
          <a:solidFill>
            <a:srgbClr val="835E54"/>
          </a:solidFill>
          <a:ln/>
        </p:spPr>
      </p:sp>
      <p:sp>
        <p:nvSpPr>
          <p:cNvPr id="7" name="Text 5"/>
          <p:cNvSpPr/>
          <p:nvPr/>
        </p:nvSpPr>
        <p:spPr>
          <a:xfrm>
            <a:off x="716831" y="2595711"/>
            <a:ext cx="366920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Чёрные, кривые, от рождения немые — станут в ряд — заговорят!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30796" y="3243783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Ответ: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буквы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На бумаге они молчат, но стоит прочитать их вслух — и они оживают!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2150715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Загадка о звуках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28046" y="2484090"/>
            <a:ext cx="14288" cy="421704"/>
          </a:xfrm>
          <a:prstGeom prst="roundRect">
            <a:avLst>
              <a:gd name="adj" fmla="val 59998"/>
            </a:avLst>
          </a:prstGeom>
          <a:solidFill>
            <a:srgbClr val="835E54"/>
          </a:solidFill>
          <a:ln/>
        </p:spPr>
      </p:sp>
      <p:sp>
        <p:nvSpPr>
          <p:cNvPr id="11" name="Text 9"/>
          <p:cNvSpPr/>
          <p:nvPr/>
        </p:nvSpPr>
        <p:spPr>
          <a:xfrm>
            <a:off x="4914081" y="2595711"/>
            <a:ext cx="4195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Его не видно, в руки не взять, но зато слышно!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728046" y="3045321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Ответ: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звук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Его нельзя увидеть или потрогать, но именно он делает нашу речь живой и настоящей.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96119" y="3891855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Эти две загадки — ключ к пониманию главной темы: звук и буква существуют вместе, но каждый живёт в своём мире.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734392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Звук: невидимый голос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1307976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Звуки — это основа нашей живой речи. Мы произносим их с помощью голоса и слышим ушами. Звук нельзя записать на бумагу напрямую — он существует только в момент произношения и исчезает, как только мы замолкаем.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2241352"/>
            <a:ext cx="2299395" cy="1121122"/>
          </a:xfrm>
          <a:prstGeom prst="roundRect">
            <a:avLst>
              <a:gd name="adj" fmla="val 4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24855" y="2370088"/>
            <a:ext cx="20419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🎤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Произносим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4855" y="2638351"/>
            <a:ext cx="20419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Звуки рождаются в нашем рту: работают губы, язык, зубы и голосовые связки.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2919487" y="2241352"/>
            <a:ext cx="2299395" cy="1121122"/>
          </a:xfrm>
          <a:prstGeom prst="roundRect">
            <a:avLst>
              <a:gd name="adj" fmla="val 4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048223" y="2370088"/>
            <a:ext cx="20419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👂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Слышим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048223" y="2638351"/>
            <a:ext cx="20419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Звуки улавливаются ушами — именно так мы воспринимаем чужую речь и звуки природы.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96119" y="3486448"/>
            <a:ext cx="4722763" cy="922660"/>
          </a:xfrm>
          <a:prstGeom prst="roundRect">
            <a:avLst>
              <a:gd name="adj" fmla="val 5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24855" y="3615184"/>
            <a:ext cx="44652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💨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Исчезают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24855" y="3883447"/>
            <a:ext cx="44652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Звук живёт только в момент произношения. Его нельзя сохранить на бумаге без помощи букв.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446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Буква: одежда для звука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79674"/>
            <a:ext cx="4347270" cy="15008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Буквы — это особые значки, которые мы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видим глазами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пишем рукой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читаем вслух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Каждая буква — это письменное отражение живого звука. Именно буквы позволяют сохранить речь на бумаге и передать её другому человеку через расстояние и время.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 букв мы не смогли бы читать книги, писать письма и изучать язык. Буквы — это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одежда для звуков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они дают невидимому звуку видимую форму.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720057"/>
            <a:ext cx="4347270" cy="682079"/>
          </a:xfrm>
          <a:prstGeom prst="roundRect">
            <a:avLst>
              <a:gd name="adj" fmla="val 7638"/>
            </a:avLst>
          </a:prstGeom>
          <a:solidFill>
            <a:srgbClr val="EBE2E0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2909367"/>
            <a:ext cx="155004" cy="12397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99071" y="2862635"/>
            <a:ext cx="38203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русском алфавите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33 буквы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каждая из них служит для записи определённых звуков нашей речи.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0718" y="1107579"/>
            <a:ext cx="3501851" cy="35018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57411"/>
            <a:ext cx="8151763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Великое превращение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96119" y="952202"/>
            <a:ext cx="815176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 мысль превращается в слово на бумаге? Это удивительный процесс: мы берём звуки из мира речи и «одеваем» их в буквы — знаки письменности. Давайте проследим этот путь на примере слова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ДОМ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8100" y="1448321"/>
            <a:ext cx="4787801" cy="28415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10481" y="3630777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Буквы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010581" y="3630777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Звуки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486226" y="3630777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Мысль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96119" y="4416623"/>
            <a:ext cx="815176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Слово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«дом»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состоит из трёх звуков: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835E54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[д]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C9907C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[о]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835E54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[м]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Мы произносим их по порядку, а затем записываем соответствующими буквами: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Д — О — М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Так невидимый звук обретает видимую форму!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4070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Царство гласных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76276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Гласные звуки — особенные. Их можно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петь и тянуть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голосом сколько угодно долго. При их произношении воздух свободно проходит через рот, не встречая никаких преград. Именно гласные создают «музыку» нашей речи — они делают её плавной и певучей.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011189"/>
            <a:ext cx="8151763" cy="2153543"/>
          </a:xfrm>
          <a:prstGeom prst="roundRect">
            <a:avLst>
              <a:gd name="adj" fmla="val 2419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0881" y="2015951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6" name="Text 4"/>
          <p:cNvSpPr/>
          <p:nvPr/>
        </p:nvSpPr>
        <p:spPr>
          <a:xfrm>
            <a:off x="624855" y="2139925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А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4855" y="2408188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aaaaa…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572000" y="2015951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2015951"/>
            <a:ext cx="14288" cy="714673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0" name="Text 8"/>
          <p:cNvSpPr/>
          <p:nvPr/>
        </p:nvSpPr>
        <p:spPr>
          <a:xfrm>
            <a:off x="4695974" y="2139925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95974" y="2408188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ooooo…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00881" y="2730624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13" name="Shape 11"/>
          <p:cNvSpPr/>
          <p:nvPr/>
        </p:nvSpPr>
        <p:spPr>
          <a:xfrm>
            <a:off x="500881" y="2730624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4" name="Text 12"/>
          <p:cNvSpPr/>
          <p:nvPr/>
        </p:nvSpPr>
        <p:spPr>
          <a:xfrm>
            <a:off x="624855" y="2854598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У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4855" y="3122861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uuuuu…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572000" y="2730624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17" name="Shape 15"/>
          <p:cNvSpPr/>
          <p:nvPr/>
        </p:nvSpPr>
        <p:spPr>
          <a:xfrm>
            <a:off x="4572000" y="2730624"/>
            <a:ext cx="14288" cy="714673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8" name="Shape 16"/>
          <p:cNvSpPr/>
          <p:nvPr/>
        </p:nvSpPr>
        <p:spPr>
          <a:xfrm>
            <a:off x="4572000" y="2730624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19" name="Text 17"/>
          <p:cNvSpPr/>
          <p:nvPr/>
        </p:nvSpPr>
        <p:spPr>
          <a:xfrm>
            <a:off x="4695974" y="2854598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Ы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695974" y="3122861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ыыыыы…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00881" y="3445297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22" name="Shape 20"/>
          <p:cNvSpPr/>
          <p:nvPr/>
        </p:nvSpPr>
        <p:spPr>
          <a:xfrm>
            <a:off x="500881" y="3445297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23" name="Text 21"/>
          <p:cNvSpPr/>
          <p:nvPr/>
        </p:nvSpPr>
        <p:spPr>
          <a:xfrm>
            <a:off x="624855" y="3569271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Э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24855" y="3837533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эээээ…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0" y="3445297"/>
            <a:ext cx="4071119" cy="714673"/>
          </a:xfrm>
          <a:prstGeom prst="rect">
            <a:avLst/>
          </a:prstGeom>
          <a:solidFill>
            <a:srgbClr val="EBE2E0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0" y="3445297"/>
            <a:ext cx="14288" cy="714673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27" name="Shape 25"/>
          <p:cNvSpPr/>
          <p:nvPr/>
        </p:nvSpPr>
        <p:spPr>
          <a:xfrm>
            <a:off x="4572000" y="3445297"/>
            <a:ext cx="4071119" cy="14288"/>
          </a:xfrm>
          <a:prstGeom prst="roundRect">
            <a:avLst>
              <a:gd name="adj" fmla="val 364638"/>
            </a:avLst>
          </a:prstGeom>
          <a:solidFill>
            <a:srgbClr val="D1C8C6"/>
          </a:solidFill>
          <a:ln/>
        </p:spPr>
      </p:sp>
      <p:sp>
        <p:nvSpPr>
          <p:cNvPr id="28" name="Text 26"/>
          <p:cNvSpPr/>
          <p:nvPr/>
        </p:nvSpPr>
        <p:spPr>
          <a:xfrm>
            <a:off x="4695974" y="3569271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И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695974" y="3837533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иииии…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96119" y="4304258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русском языке всего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6 гласных звуков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Запомните их: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835E54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А, О, У, Ы, Э, 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они всегда поются и тянутся!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3805"/>
            <a:ext cx="8151763" cy="351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Согласные: преграда на пути</a:t>
            </a:r>
            <a:endParaRPr lang="en-US" sz="2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062484"/>
            <a:ext cx="3517404" cy="351740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292575" y="1039564"/>
            <a:ext cx="4359994" cy="11203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spcAft>
                <a:spcPts val="700"/>
              </a:spcAft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Согласные звуки произносятся иначе, чем гласные. При их образовании воздух встречает </a:t>
            </a:r>
            <a:pPr algn="l" indent="0" marL="0">
              <a:lnSpc>
                <a:spcPct val="127000"/>
              </a:lnSpc>
              <a:spcAft>
                <a:spcPts val="700"/>
              </a:spcAft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препятствие</a:t>
            </a:r>
            <a:pPr algn="l" indent="0" marL="0">
              <a:lnSpc>
                <a:spcPct val="127000"/>
              </a:lnSpc>
              <a:spcAft>
                <a:spcPts val="700"/>
              </a:spcAft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губы смыкаются, язык касается нёба или зубов. Именно это препятствие создаёт характерный «шум» согласного звука.</a:t>
            </a:r>
            <a:endParaRPr lang="en-US" sz="8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Попробуйте произнести звук </a:t>
            </a:r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[б]</a:t>
            </a:r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губы сначала сомкнуты, а потом резко размыкаются. Или звук </a:t>
            </a:r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[с]</a:t>
            </a:r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язык создаёт узкую щель, через которую воздух проходит с шипением.</a:t>
            </a:r>
            <a:endParaRPr lang="en-US" sz="8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2575" y="2274540"/>
            <a:ext cx="4359994" cy="70224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76378" y="2401193"/>
            <a:ext cx="4049539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Губы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4476378" y="2678683"/>
            <a:ext cx="404953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Б, П, М — смыкаются и размыкаются</a:t>
            </a:r>
            <a:endParaRPr lang="en-US" sz="8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2575" y="3078659"/>
            <a:ext cx="4359994" cy="70224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476378" y="3205311"/>
            <a:ext cx="4049539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Язык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4476378" y="3482801"/>
            <a:ext cx="404953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Т, Д, К, Г — касаются нёба или зубов</a:t>
            </a:r>
            <a:endParaRPr lang="en-US" sz="8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92575" y="3882777"/>
            <a:ext cx="4359994" cy="70224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476378" y="4009430"/>
            <a:ext cx="4049539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Зубы</a:t>
            </a:r>
            <a:endParaRPr lang="en-US" sz="1100" dirty="0"/>
          </a:p>
        </p:txBody>
      </p:sp>
      <p:sp>
        <p:nvSpPr>
          <p:cNvPr id="13" name="Text 7"/>
          <p:cNvSpPr/>
          <p:nvPr/>
        </p:nvSpPr>
        <p:spPr>
          <a:xfrm>
            <a:off x="4476378" y="4286920"/>
            <a:ext cx="404953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З, С — создают узкую щель для воздуха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1422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Опасные ловушки: Ь, Ъ и хитрые буквы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49797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 все буквы в русском алфавите ведут себя честно! Некоторые из них — настоящие хитрецы, и важно знать их секреты.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687785"/>
            <a:ext cx="1759223" cy="10872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930054"/>
            <a:ext cx="39983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Ь и Ъ — буквы без звука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198316"/>
            <a:ext cx="399834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Мягкий знак (Ь) и твёрдый знак (Ъ)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 обозначают никаких звуков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! Ь смягчает предыдущий согласный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конь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), а Ъ разделяет звуки после приставки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подъезд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465" y="1687785"/>
            <a:ext cx="1759297" cy="108726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9465" y="2930054"/>
            <a:ext cx="39984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Е, Ё, Ю, Я — двойные агенты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649465" y="3198316"/>
            <a:ext cx="399841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Эти четыре буквы могут обозначать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сразу два звука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! В начале слова или после гласной: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Е = [й'э]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Ё = [й'о]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Ю = [й'у]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Я = [й'а]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После согласной — только один звук.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496119" y="3933230"/>
            <a:ext cx="8151763" cy="495970"/>
          </a:xfrm>
          <a:prstGeom prst="roundRect">
            <a:avLst>
              <a:gd name="adj" fmla="val 10505"/>
            </a:avLst>
          </a:prstGeom>
          <a:solidFill>
            <a:srgbClr val="FCF2B5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4113014"/>
            <a:ext cx="155004" cy="12397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99071" y="4088160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Будьте внимательны: одна и та же буква может вести себя по-разному в зависимости от положения в слове!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0889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Магия изменений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4446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Одна маленькая буква способна полностью изменить смысл слова! Это удивительное свойство нашего языка: заменишь один звук — и перед тобой уже совсем другое слово. Поиграем в эту магическую игру!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080915"/>
            <a:ext cx="2634555" cy="1617166"/>
          </a:xfrm>
          <a:prstGeom prst="roundRect">
            <a:avLst>
              <a:gd name="adj" fmla="val 3222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4855" y="2209651"/>
            <a:ext cx="372070" cy="372070"/>
          </a:xfrm>
          <a:prstGeom prst="ellipse">
            <a:avLst/>
          </a:prstGeom>
          <a:solidFill>
            <a:srgbClr val="835E54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7174" y="2311896"/>
            <a:ext cx="167432" cy="1674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4855" y="2705695"/>
            <a:ext cx="23770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КИТ → КОТ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4855" y="2973958"/>
            <a:ext cx="237708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Заменили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и огромный морской зверь превратился в домашнего пушистика!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254648" y="2080915"/>
            <a:ext cx="2634630" cy="1617166"/>
          </a:xfrm>
          <a:prstGeom prst="roundRect">
            <a:avLst>
              <a:gd name="adj" fmla="val 3222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383384" y="2209651"/>
            <a:ext cx="372070" cy="372070"/>
          </a:xfrm>
          <a:prstGeom prst="ellipse">
            <a:avLst/>
          </a:prstGeom>
          <a:solidFill>
            <a:srgbClr val="835E54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5704" y="2311896"/>
            <a:ext cx="167432" cy="16743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83384" y="2705695"/>
            <a:ext cx="23771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ДОМ → ДЫМ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3383384" y="2973958"/>
            <a:ext cx="237715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Заменили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и уютное жилище стало клубами дыма из трубы.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6013252" y="2080915"/>
            <a:ext cx="2634555" cy="1617166"/>
          </a:xfrm>
          <a:prstGeom prst="roundRect">
            <a:avLst>
              <a:gd name="adj" fmla="val 3222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141988" y="2209651"/>
            <a:ext cx="372070" cy="372070"/>
          </a:xfrm>
          <a:prstGeom prst="ellipse">
            <a:avLst/>
          </a:prstGeom>
          <a:solidFill>
            <a:srgbClr val="835E54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44307" y="2311896"/>
            <a:ext cx="167432" cy="16743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41988" y="2705695"/>
            <a:ext cx="23770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РАК → МАК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6141988" y="2973958"/>
            <a:ext cx="23770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Заменили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Р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и речной житель превратился в яркий цветок!</a:t>
            </a:r>
            <a:endParaRPr lang="en-US" sz="950" dirty="0"/>
          </a:p>
        </p:txBody>
      </p:sp>
      <p:sp>
        <p:nvSpPr>
          <p:cNvPr id="19" name="Text 14"/>
          <p:cNvSpPr/>
          <p:nvPr/>
        </p:nvSpPr>
        <p:spPr>
          <a:xfrm>
            <a:off x="496119" y="383760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Эта игра показывает, насколько важен каждый звук и каждая буква. Ошибка в одной букве — и смысл слова меняется до неузнаваемости!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2026-07-23T14:37:23Z</dcterms:created>
  <dcterms:modified xsi:type="dcterms:W3CDTF">2026-07-23T14:37:23Z</dcterms:modified>
</cp:coreProperties>
</file>