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Red Hat Text Bold"/>
      <p:regular r:id="rId201314"/>
    </p:embeddedFont>
    <p:embeddedFont>
      <p:font typeface="Red Hat Text Light"/>
      <p:regular r:id="rId201315"/>
    </p:embeddedFont>
    <p:embeddedFont>
      <p:font typeface="Red Hat Text"/>
      <p:regular r:id="rId201316"/>
    </p:embeddedFont>
    <p:embeddedFont>
      <p:font typeface="Roboto Light"/>
      <p:regular r:id="rId201317"/>
    </p:embeddedFont>
    <p:embeddedFont>
      <p:font typeface="Roboto"/>
      <p:regular r:id="rId201318"/>
    </p:embeddedFont>
    <p:embeddedFont>
      <p:font typeface="Roboto Bold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2.png"/><Relationship Id="rId5" Type="http://schemas.openxmlformats.org/officeDocument/2006/relationships/image" Target="../media/image-4-3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3E8E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786" y="112142"/>
            <a:ext cx="3279428" cy="49191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52577" y="1576313"/>
            <a:ext cx="4667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Второстепенные члены предложения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3952577" y="2680692"/>
            <a:ext cx="4667845" cy="8864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Какие бывают, чем отличаются и как их находить — просто и с примерами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Сайфудинова Динора Михайловна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39936"/>
            <a:ext cx="8096845" cy="288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Алгоритм: как найти второстепенные члены</a:t>
            </a:r>
            <a:endParaRPr lang="en-US" sz="1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57548"/>
            <a:ext cx="8096845" cy="36435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070232" y="973111"/>
            <a:ext cx="1416931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Найди главные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2070232" y="1241340"/>
            <a:ext cx="1416931" cy="4350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6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Определи подлежащее и сказуемое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3860859" y="3778142"/>
            <a:ext cx="1424716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Задай вопросы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3860859" y="4046371"/>
            <a:ext cx="1424716" cy="290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6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От главных: признак, объект или условие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596987" y="945863"/>
            <a:ext cx="1416931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Определи роль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596987" y="1214092"/>
            <a:ext cx="1416931" cy="4350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6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Определение, дополнение или обстоятельство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23577" y="4573563"/>
            <a:ext cx="8554045" cy="1300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7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Главное правило: второстепенные члены </a:t>
            </a:r>
            <a:pPr algn="l" indent="0" marL="0">
              <a:lnSpc>
                <a:spcPct val="110000"/>
              </a:lnSpc>
              <a:buNone/>
            </a:pPr>
            <a:r>
              <a:rPr lang="en-US" sz="750" b="1" dirty="0">
                <a:solidFill>
                  <a:srgbClr val="F5A3A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уточняют</a:t>
            </a:r>
            <a:pPr algn="l" indent="0" marL="0">
              <a:lnSpc>
                <a:spcPct val="110000"/>
              </a:lnSpc>
              <a:buNone/>
            </a:pPr>
            <a:r>
              <a:rPr lang="en-US" sz="7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главные, а не противоречат им. Если слово отвечает на вопрос от подлежащего или сказуемого — это второстепенный член.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3E8E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96" y="110356"/>
            <a:ext cx="3281809" cy="492271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52577" y="454223"/>
            <a:ext cx="4667845" cy="12994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Главные и второстепенные: простая формула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3952577" y="2101602"/>
            <a:ext cx="2154287" cy="1636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Каждое предложение строится на </a:t>
            </a:r>
            <a:pPr algn="l" indent="0" marL="0">
              <a:lnSpc>
                <a:spcPct val="132000"/>
              </a:lnSpc>
              <a:buNone/>
            </a:pPr>
            <a:r>
              <a:rPr lang="en-US" sz="1150" b="1" dirty="0">
                <a:solidFill>
                  <a:srgbClr val="3B353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подлежащем</a:t>
            </a:r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и </a:t>
            </a:r>
            <a:pPr algn="l" indent="0" marL="0">
              <a:lnSpc>
                <a:spcPct val="132000"/>
              </a:lnSpc>
              <a:buNone/>
            </a:pPr>
            <a:r>
              <a:rPr lang="en-US" sz="1150" b="1" dirty="0">
                <a:solidFill>
                  <a:srgbClr val="3B353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сказуемом</a:t>
            </a:r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— это его каркас. Второстепенные члены не меняют основу, а </a:t>
            </a:r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F5A3A3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дополняют и уточняют</a:t>
            </a:r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её, делая смысл полным и точным.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6470898" y="2134195"/>
            <a:ext cx="2154287" cy="1123504"/>
          </a:xfrm>
          <a:prstGeom prst="roundRect">
            <a:avLst>
              <a:gd name="adj" fmla="val 1966"/>
            </a:avLst>
          </a:prstGeom>
          <a:solidFill>
            <a:srgbClr val="F3E8E8"/>
          </a:solidFill>
          <a:ln/>
        </p:spPr>
      </p:sp>
      <p:sp>
        <p:nvSpPr>
          <p:cNvPr id="7" name="Text 4"/>
          <p:cNvSpPr/>
          <p:nvPr/>
        </p:nvSpPr>
        <p:spPr>
          <a:xfrm>
            <a:off x="6618163" y="2281461"/>
            <a:ext cx="1859756" cy="216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Главные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618163" y="2642964"/>
            <a:ext cx="1859756" cy="467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Подлежащее + сказуемое — основа предложения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470898" y="3402657"/>
            <a:ext cx="2154287" cy="1123504"/>
          </a:xfrm>
          <a:prstGeom prst="roundRect">
            <a:avLst>
              <a:gd name="adj" fmla="val 1966"/>
            </a:avLst>
          </a:prstGeom>
          <a:solidFill>
            <a:srgbClr val="F3E8E8"/>
          </a:solidFill>
          <a:ln/>
        </p:spPr>
      </p:sp>
      <p:sp>
        <p:nvSpPr>
          <p:cNvPr id="10" name="Text 7"/>
          <p:cNvSpPr/>
          <p:nvPr/>
        </p:nvSpPr>
        <p:spPr>
          <a:xfrm>
            <a:off x="6618163" y="3549923"/>
            <a:ext cx="1859756" cy="216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Второстепенные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618163" y="3911426"/>
            <a:ext cx="1859756" cy="467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Уточняют признак, объект или условия действия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364679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3 роли второстепенных членов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23577" y="2103909"/>
            <a:ext cx="8554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Каждый из трёх второстепенных членов отвечает за свою зону уточнения:</a:t>
            </a:r>
            <a:endParaRPr lang="en-US" sz="11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511549"/>
            <a:ext cx="374005" cy="37400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84585" y="2511549"/>
            <a:ext cx="201327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Определение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084585" y="2821260"/>
            <a:ext cx="2013272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Уточняет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B353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признак предмета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. Отвечает на вопросы: 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какой? какая? чей?</a:t>
            </a:r>
            <a:endParaRPr lang="en-US" sz="11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4860" y="2511549"/>
            <a:ext cx="374005" cy="37400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845868" y="2511549"/>
            <a:ext cx="201327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Дополнение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845868" y="2821260"/>
            <a:ext cx="2013272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Указывает на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B353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объект действия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. Отвечает на вопросы: 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кого? что? кем? чем?</a:t>
            </a:r>
            <a:endParaRPr lang="en-US" sz="11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6143" y="2511549"/>
            <a:ext cx="374005" cy="37400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607150" y="2511549"/>
            <a:ext cx="201327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Обстоятельство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6607150" y="2821260"/>
            <a:ext cx="2013272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Описывает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B353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условия действия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: место, время, причину, цель, способ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3E8E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786" y="112142"/>
            <a:ext cx="3279428" cy="49191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52577" y="734913"/>
            <a:ext cx="4667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Определение: «какой? какая? какое?»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3952577" y="1839292"/>
            <a:ext cx="4667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Определение указывает на 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5A3A3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признак или качество предмета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и всегда относится к существительному или местоимению.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2577" y="2486323"/>
            <a:ext cx="4667845" cy="88634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97400" y="2654945"/>
            <a:ext cx="425440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Трава (какая?) 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5A3A3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зелёная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4197400" y="2964656"/>
            <a:ext cx="4254401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Прилагательное «зелёная» — согласованное определение</a:t>
            </a:r>
            <a:endParaRPr lang="en-US" sz="11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577" y="3522241"/>
            <a:ext cx="4667845" cy="88634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197400" y="3690863"/>
            <a:ext cx="425440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Урок (какой?) 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5A3A3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первый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4197400" y="4000574"/>
            <a:ext cx="4254401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Порядковое числительное «первый» — тоже определение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3072"/>
            <a:ext cx="8096845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Согласованные и несогласованные определения</a:t>
            </a:r>
            <a:endParaRPr lang="en-US" sz="13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1118"/>
            <a:ext cx="3957191" cy="395719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7994" y="2486471"/>
            <a:ext cx="3957191" cy="109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Ключевое различие</a:t>
            </a:r>
            <a:endParaRPr lang="en-US" sz="650" dirty="0"/>
          </a:p>
        </p:txBody>
      </p:sp>
      <p:sp>
        <p:nvSpPr>
          <p:cNvPr id="5" name="Text 2"/>
          <p:cNvSpPr/>
          <p:nvPr/>
        </p:nvSpPr>
        <p:spPr>
          <a:xfrm>
            <a:off x="4667994" y="2633811"/>
            <a:ext cx="3957191" cy="3028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spcAft>
                <a:spcPts val="250"/>
              </a:spcAft>
              <a:buNone/>
            </a:pPr>
            <a:r>
              <a:rPr lang="en-US" sz="550" b="1" dirty="0">
                <a:solidFill>
                  <a:srgbClr val="3B353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Согласованные</a:t>
            </a:r>
            <a:pPr algn="l" indent="0" marL="0">
              <a:lnSpc>
                <a:spcPct val="100000"/>
              </a:lnSpc>
              <a:spcAft>
                <a:spcPts val="250"/>
              </a:spcAft>
              <a:buNone/>
            </a:pPr>
            <a:r>
              <a:rPr lang="en-US" sz="5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определения «подстраиваются» под существительное — меняют род, число и падеж вместе с ним.</a:t>
            </a:r>
            <a:endParaRPr lang="en-US" sz="55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550" b="1" dirty="0">
                <a:solidFill>
                  <a:srgbClr val="3B353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Несогласованные</a:t>
            </a:r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остаются неизменными: </a:t>
            </a:r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F5A3A3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«чашка (какая?) </a:t>
            </a:r>
            <a:pPr algn="l" indent="0" marL="0">
              <a:lnSpc>
                <a:spcPct val="100000"/>
              </a:lnSpc>
              <a:buNone/>
            </a:pPr>
            <a:r>
              <a:rPr lang="en-US" sz="550" b="1" dirty="0">
                <a:solidFill>
                  <a:srgbClr val="F5A3A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без ручки</a:t>
            </a:r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F5A3A3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»</a:t>
            </a:r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— форма не меняется при склонении.</a:t>
            </a:r>
            <a:endParaRPr lang="en-US" sz="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3E8E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9786" y="112142"/>
            <a:ext cx="3279428" cy="49191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945877"/>
            <a:ext cx="4667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Дополнение: на что направлено действие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523577" y="2050256"/>
            <a:ext cx="4667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Дополнение обозначает 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5A3A3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предмет, на который направлено действие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, и отвечает на вопросы косвенных падежей.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523577" y="2697287"/>
            <a:ext cx="336575" cy="336575"/>
          </a:xfrm>
          <a:prstGeom prst="roundRect">
            <a:avLst>
              <a:gd name="adj" fmla="val 6668"/>
            </a:avLst>
          </a:prstGeom>
          <a:solidFill>
            <a:srgbClr val="F3E8E8"/>
          </a:solidFill>
          <a:ln/>
        </p:spPr>
      </p:sp>
      <p:sp>
        <p:nvSpPr>
          <p:cNvPr id="7" name="Text 4"/>
          <p:cNvSpPr/>
          <p:nvPr/>
        </p:nvSpPr>
        <p:spPr>
          <a:xfrm>
            <a:off x="586234" y="2733526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1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1009724" y="2748707"/>
            <a:ext cx="418169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Думаю (о ком?) 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5A3A3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о друге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009724" y="3058418"/>
            <a:ext cx="418169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Действие направлено на человека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23577" y="3597027"/>
            <a:ext cx="336575" cy="336575"/>
          </a:xfrm>
          <a:prstGeom prst="roundRect">
            <a:avLst>
              <a:gd name="adj" fmla="val 6668"/>
            </a:avLst>
          </a:prstGeom>
          <a:solidFill>
            <a:srgbClr val="F3E8E8"/>
          </a:solidFill>
          <a:ln/>
        </p:spPr>
      </p:sp>
      <p:sp>
        <p:nvSpPr>
          <p:cNvPr id="11" name="Text 8"/>
          <p:cNvSpPr/>
          <p:nvPr/>
        </p:nvSpPr>
        <p:spPr>
          <a:xfrm>
            <a:off x="586234" y="3633267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2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1009724" y="3648447"/>
            <a:ext cx="418169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Читаю (что?) 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5A3A3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книгу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1009724" y="3958158"/>
            <a:ext cx="418169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Действие направлено на предмет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28390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Прямое и косвенное дополнение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23577" y="1742331"/>
            <a:ext cx="386595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Прямое дополнение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523577" y="2111871"/>
            <a:ext cx="386595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Отвечает на вопросы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B353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«кого? что?»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без предлога. Связано с переходными глаголами напрямую.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4759226" y="1742331"/>
            <a:ext cx="386595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Косвенное дополнение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4759226" y="2111871"/>
            <a:ext cx="386595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Отвечает на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B353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остальные падежные вопросы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, часто с предлогами. Связь с глаголом — опосредованная.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523577" y="2893516"/>
            <a:ext cx="3973637" cy="576635"/>
          </a:xfrm>
          <a:prstGeom prst="roundRect">
            <a:avLst>
              <a:gd name="adj" fmla="val 3892"/>
            </a:avLst>
          </a:prstGeom>
          <a:solidFill>
            <a:srgbClr val="FFFAFA"/>
          </a:solidFill>
          <a:ln w="19050">
            <a:solidFill>
              <a:srgbClr val="D9CEC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2200" y="3062139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Рисуют (что?)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F5A3A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картины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646786" y="2893516"/>
            <a:ext cx="3973637" cy="576635"/>
          </a:xfrm>
          <a:prstGeom prst="roundRect">
            <a:avLst>
              <a:gd name="adj" fmla="val 3892"/>
            </a:avLst>
          </a:prstGeom>
          <a:solidFill>
            <a:srgbClr val="FFFAFA"/>
          </a:solidFill>
          <a:ln w="19050">
            <a:solidFill>
              <a:srgbClr val="D9CEC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15408" y="3062139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Надеть (что?)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F5A3A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платье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23577" y="3638401"/>
            <a:ext cx="3973637" cy="576635"/>
          </a:xfrm>
          <a:prstGeom prst="roundRect">
            <a:avLst>
              <a:gd name="adj" fmla="val 3892"/>
            </a:avLst>
          </a:prstGeom>
          <a:solidFill>
            <a:srgbClr val="FFFAFA"/>
          </a:solidFill>
          <a:ln w="19050">
            <a:solidFill>
              <a:srgbClr val="D9CEC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2200" y="3807023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Говорить (о чём?)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F5A3A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о погоде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646786" y="3638401"/>
            <a:ext cx="3973637" cy="576635"/>
          </a:xfrm>
          <a:prstGeom prst="roundRect">
            <a:avLst>
              <a:gd name="adj" fmla="val 3892"/>
            </a:avLst>
          </a:prstGeom>
          <a:solidFill>
            <a:srgbClr val="FFFAFA"/>
          </a:solidFill>
          <a:ln w="19050">
            <a:solidFill>
              <a:srgbClr val="D9CEC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15408" y="3807023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Помочь (кому?)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F5A3A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другу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3E8E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22" y="91083"/>
            <a:ext cx="3307556" cy="496133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52577" y="449610"/>
            <a:ext cx="4667845" cy="7151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Обстоятельство: где? когда? почему? зачем?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3952577" y="1312813"/>
            <a:ext cx="4667845" cy="3525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Обстоятельство — самый многозначный второстепенный член. Оно уточняет </a:t>
            </a:r>
            <a:pPr algn="l" indent="0" marL="0">
              <a:lnSpc>
                <a:spcPct val="121000"/>
              </a:lnSpc>
              <a:buNone/>
            </a:pPr>
            <a:r>
              <a:rPr lang="en-US" sz="950" dirty="0">
                <a:solidFill>
                  <a:srgbClr val="F5A3A3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условия, в которых происходит действие</a:t>
            </a:r>
            <a:pPr algn="l" indent="0" marL="0">
              <a:lnSpc>
                <a:spcPct val="121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.</a:t>
            </a:r>
            <a:endParaRPr lang="en-US" sz="9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577" y="1776487"/>
            <a:ext cx="607740" cy="60781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59064" y="1776487"/>
            <a:ext cx="3961358" cy="178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Место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4659064" y="2014463"/>
            <a:ext cx="3961358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где? куда? откуда?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577" y="2505819"/>
            <a:ext cx="607740" cy="60781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59064" y="2505819"/>
            <a:ext cx="3961358" cy="178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Время</a:t>
            </a:r>
            <a:endParaRPr lang="en-US" sz="1100" dirty="0"/>
          </a:p>
        </p:txBody>
      </p:sp>
      <p:sp>
        <p:nvSpPr>
          <p:cNvPr id="11" name="Text 6"/>
          <p:cNvSpPr/>
          <p:nvPr/>
        </p:nvSpPr>
        <p:spPr>
          <a:xfrm>
            <a:off x="4659064" y="2743795"/>
            <a:ext cx="3961358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когда? с каких пор?</a:t>
            </a:r>
            <a:endParaRPr lang="en-US" sz="9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577" y="3235151"/>
            <a:ext cx="607740" cy="60781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659064" y="3235151"/>
            <a:ext cx="3961358" cy="178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Причина</a:t>
            </a:r>
            <a:endParaRPr lang="en-US" sz="1100" dirty="0"/>
          </a:p>
        </p:txBody>
      </p:sp>
      <p:sp>
        <p:nvSpPr>
          <p:cNvPr id="14" name="Text 8"/>
          <p:cNvSpPr/>
          <p:nvPr/>
        </p:nvSpPr>
        <p:spPr>
          <a:xfrm>
            <a:off x="4659064" y="3473128"/>
            <a:ext cx="3961358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почему? отчего?</a:t>
            </a:r>
            <a:endParaRPr lang="en-US" sz="9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2577" y="3964484"/>
            <a:ext cx="607740" cy="607814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4659064" y="3964484"/>
            <a:ext cx="3961358" cy="178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Цель</a:t>
            </a:r>
            <a:endParaRPr lang="en-US" sz="1100" dirty="0"/>
          </a:p>
        </p:txBody>
      </p:sp>
      <p:sp>
        <p:nvSpPr>
          <p:cNvPr id="17" name="Text 10"/>
          <p:cNvSpPr/>
          <p:nvPr/>
        </p:nvSpPr>
        <p:spPr>
          <a:xfrm>
            <a:off x="4659064" y="4202460"/>
            <a:ext cx="3961358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зачем? для чего?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807890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Виды обстоятельств: короткие примеры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2547119"/>
            <a:ext cx="566291" cy="34996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76871" y="2547119"/>
            <a:ext cx="182098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Причина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276871" y="2856830"/>
            <a:ext cx="1820987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Он остался дома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F5A3A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(почему?) из-за дождя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860" y="2547119"/>
            <a:ext cx="566291" cy="34996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038154" y="2547119"/>
            <a:ext cx="182098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Цель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4038154" y="2856830"/>
            <a:ext cx="1820987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Я пришёл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F5A3A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(зачем?) позвонить подруге</a:t>
            </a:r>
            <a:endParaRPr lang="en-US" sz="11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6143" y="2547119"/>
            <a:ext cx="566291" cy="34996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799436" y="2547119"/>
            <a:ext cx="182098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Место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799436" y="2856830"/>
            <a:ext cx="1820987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Дети побежали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F5A3A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(куда?) на школьный двор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2026-08-18T14:23:18Z</dcterms:created>
  <dcterms:modified xsi:type="dcterms:W3CDTF">2026-08-18T14:23:18Z</dcterms:modified>
</cp:coreProperties>
</file>