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Inter Bold"/>
      <p:regular r:id="rId201314"/>
    </p:embeddedFont>
    <p:embeddedFont>
      <p:font typeface="Inter"/>
      <p:regular r:id="rId201315"/>
    </p:embeddedFont>
    <p:embeddedFont>
      <p:font typeface="Inter Black"/>
      <p:regular r:id="rId201316"/>
    </p:embeddedFont>
    <p:embeddedFont>
      <p:font typeface="Petrona"/>
      <p:regular r:id="rId201317"/>
    </p:embeddedFont>
    <p:embeddedFont>
      <p:font typeface="Petrona Bold"/>
      <p:regular r:id="rId201318"/>
    </p:embeddedFont>
    <p:embeddedFont>
      <p:font typeface="Petrona Black"/>
      <p:regular r:id="rId2013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DFAF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1.png"/><Relationship Id="rId4" Type="http://schemas.openxmlformats.org/officeDocument/2006/relationships/image" Target="../media/image-10-2.svg"/><Relationship Id="rId5" Type="http://schemas.openxmlformats.org/officeDocument/2006/relationships/image" Target="../media/image-10-1.png"/><Relationship Id="rId6" Type="http://schemas.openxmlformats.org/officeDocument/2006/relationships/image" Target="../media/image-10-2.svg"/><Relationship Id="rId7" Type="http://schemas.openxmlformats.org/officeDocument/2006/relationships/image" Target="../media/image-3-1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2.png"/><Relationship Id="rId7" Type="http://schemas.openxmlformats.org/officeDocument/2006/relationships/image" Target="../media/image-8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02457" y="123924"/>
            <a:ext cx="4406591" cy="66100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2027734"/>
            <a:ext cx="6296860" cy="1137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50" b="1" spc="-72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Знаки препинания при однородных членах</a:t>
            </a:r>
            <a:endParaRPr lang="en-US" sz="3550" dirty="0"/>
          </a:p>
        </p:txBody>
      </p:sp>
      <p:sp>
        <p:nvSpPr>
          <p:cNvPr id="5" name="Text 2"/>
          <p:cNvSpPr/>
          <p:nvPr/>
        </p:nvSpPr>
        <p:spPr>
          <a:xfrm>
            <a:off x="661475" y="3412827"/>
            <a:ext cx="6296860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Кратко, понятно и наглядно — в таблицах и примерах. Разбираем все ключевые случаи: от бессоюзной связи до обобщающих слов.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61475" y="4128095"/>
            <a:ext cx="1411252" cy="251420"/>
          </a:xfrm>
          <a:prstGeom prst="roundRect">
            <a:avLst>
              <a:gd name="adj" fmla="val 22103"/>
            </a:avLst>
          </a:prstGeom>
          <a:solidFill>
            <a:srgbClr val="E0D7F4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691" y="4187627"/>
            <a:ext cx="132255" cy="13225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59024" y="4177705"/>
            <a:ext cx="1624071" cy="15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РУССКИЙ ЯЗЫК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2155374" y="4128095"/>
            <a:ext cx="1005855" cy="251420"/>
          </a:xfrm>
          <a:prstGeom prst="roundRect">
            <a:avLst>
              <a:gd name="adj" fmla="val 22103"/>
            </a:avLst>
          </a:prstGeom>
          <a:noFill/>
          <a:ln w="6350">
            <a:solidFill>
              <a:srgbClr val="6237C8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2254590" y="4177705"/>
            <a:ext cx="1417007" cy="15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00" spc="-26" kern="0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СИНТАКСИС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3243876" y="4128095"/>
            <a:ext cx="1063995" cy="251420"/>
          </a:xfrm>
          <a:prstGeom prst="roundRect">
            <a:avLst>
              <a:gd name="adj" fmla="val 22103"/>
            </a:avLst>
          </a:prstGeom>
          <a:noFill/>
          <a:ln w="6350">
            <a:solidFill>
              <a:srgbClr val="6237C8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3343092" y="4177705"/>
            <a:ext cx="1475147" cy="15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00" spc="-26" kern="0" dirty="0">
                <a:solidFill>
                  <a:srgbClr val="6237C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ПУНКТУАЦИЯ</a:t>
            </a:r>
            <a:endParaRPr lang="en-US" sz="1000" dirty="0"/>
          </a:p>
        </p:txBody>
      </p:sp>
      <p:sp>
        <p:nvSpPr>
          <p:cNvPr id="13" name="Text 9"/>
          <p:cNvSpPr/>
          <p:nvPr/>
        </p:nvSpPr>
        <p:spPr>
          <a:xfrm>
            <a:off x="661475" y="4565551"/>
            <a:ext cx="690644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Сайфудинова Динора Михайловна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02593"/>
            <a:ext cx="10868745" cy="568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50" b="1" spc="-72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Закрепляем самое важное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661475" y="1801813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Три главные «ловушки», в которые чаще всего попадают при расстановке знаков препинания при ОЧ.</a:t>
            </a:r>
            <a:endParaRPr lang="en-US" sz="13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2252464"/>
            <a:ext cx="3512653" cy="285561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293781" y="2361307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b="1" spc="-39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845819" y="2932906"/>
            <a:ext cx="3143965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Ловушка: одиночный союз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845819" y="3316387"/>
            <a:ext cx="3143965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Одиночный союз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«и»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или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«или»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между двумя ОЧ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убирает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запятую. 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1300" i="1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«поднялась и исчезла»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запятая не нужна.</a:t>
            </a:r>
            <a:endParaRPr lang="en-US" sz="13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9422" y="2252464"/>
            <a:ext cx="3512752" cy="285561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971728" y="2361307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b="1" spc="-39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1950" dirty="0"/>
          </a:p>
        </p:txBody>
      </p:sp>
      <p:sp>
        <p:nvSpPr>
          <p:cNvPr id="10" name="Text 6"/>
          <p:cNvSpPr/>
          <p:nvPr/>
        </p:nvSpPr>
        <p:spPr>
          <a:xfrm>
            <a:off x="4523766" y="2932906"/>
            <a:ext cx="3144064" cy="5685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Ловушка: повтор или двойной союз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4523766" y="3600648"/>
            <a:ext cx="3144064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Повторяющийся (и…и, ни…ни) или двойной (не только…но и) союз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возвращает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запятую как маркер перечисления. Не перепутайте с одиночным!</a:t>
            </a:r>
            <a:endParaRPr lang="en-US" sz="13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17468" y="2252464"/>
            <a:ext cx="3512653" cy="285561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649774" y="2361307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b="1" spc="-39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1950" dirty="0"/>
          </a:p>
        </p:txBody>
      </p:sp>
      <p:sp>
        <p:nvSpPr>
          <p:cNvPr id="14" name="Text 9"/>
          <p:cNvSpPr/>
          <p:nvPr/>
        </p:nvSpPr>
        <p:spPr>
          <a:xfrm>
            <a:off x="8201812" y="2932906"/>
            <a:ext cx="3143965" cy="5685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Ловушка: обобщающее слово</a:t>
            </a:r>
            <a:endParaRPr lang="en-US" sz="1750" dirty="0"/>
          </a:p>
        </p:txBody>
      </p:sp>
      <p:sp>
        <p:nvSpPr>
          <p:cNvPr id="15" name="Text 10"/>
          <p:cNvSpPr/>
          <p:nvPr/>
        </p:nvSpPr>
        <p:spPr>
          <a:xfrm>
            <a:off x="8201812" y="3600648"/>
            <a:ext cx="3143965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 обобщающих словах ориентируйся на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место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слово стоит до ОЧ —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двоеточие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слово стоит после ОЧ —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тире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00" dirty="0"/>
          </a:p>
        </p:txBody>
      </p:sp>
      <p:sp>
        <p:nvSpPr>
          <p:cNvPr id="16" name="Shape 11"/>
          <p:cNvSpPr/>
          <p:nvPr/>
        </p:nvSpPr>
        <p:spPr>
          <a:xfrm>
            <a:off x="661475" y="5294114"/>
            <a:ext cx="10868745" cy="661293"/>
          </a:xfrm>
          <a:prstGeom prst="roundRect">
            <a:avLst>
              <a:gd name="adj" fmla="val 10504"/>
            </a:avLst>
          </a:prstGeom>
          <a:solidFill>
            <a:srgbClr val="E0D7F4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769" y="5533827"/>
            <a:ext cx="206667" cy="16529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198731" y="5500687"/>
            <a:ext cx="1077578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Выучи эти три правила — и большинство задач на пунктуацию при ОЧ будут решаться автоматически!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02457" y="123924"/>
            <a:ext cx="4406591" cy="66100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793155"/>
            <a:ext cx="6296860" cy="1137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50" b="1" spc="-72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Что такое однородные члены (ОЧ)</a:t>
            </a:r>
            <a:endParaRPr lang="en-US" sz="3550" dirty="0"/>
          </a:p>
        </p:txBody>
      </p:sp>
      <p:sp>
        <p:nvSpPr>
          <p:cNvPr id="5" name="Text 2"/>
          <p:cNvSpPr/>
          <p:nvPr/>
        </p:nvSpPr>
        <p:spPr>
          <a:xfrm>
            <a:off x="661475" y="2327077"/>
            <a:ext cx="3281677" cy="35888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Однородные члены — это слова в предложении, которые 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отвечают на один и тот же вопрос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относятся к одному и тому же члену предложения и выполняют 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одинаковую синтаксическую функцию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тексте они чаще всего выражают перечисление признаков, действий или предметов. Чтобы проверить, являются ли члены предложения однородными, задайте один вопрос: если к нескольким словам можно «подтянуть» один и тот же вопрос — перед вами ОЧ.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4233856" y="2178248"/>
            <a:ext cx="2849789" cy="3886498"/>
          </a:xfrm>
          <a:prstGeom prst="roundRect">
            <a:avLst>
              <a:gd name="adj" fmla="val 4179"/>
            </a:avLst>
          </a:prstGeom>
          <a:solidFill>
            <a:srgbClr val="6237C8"/>
          </a:solidFill>
          <a:ln/>
        </p:spPr>
      </p:sp>
      <p:sp>
        <p:nvSpPr>
          <p:cNvPr id="7" name="Text 4"/>
          <p:cNvSpPr/>
          <p:nvPr/>
        </p:nvSpPr>
        <p:spPr>
          <a:xfrm>
            <a:off x="4399150" y="2343547"/>
            <a:ext cx="2519200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Быстрая проверка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4399150" y="2793107"/>
            <a:ext cx="2519200" cy="2290465"/>
          </a:xfrm>
          <a:prstGeom prst="rect">
            <a:avLst/>
          </a:prstGeom>
          <a:noFill/>
          <a:ln/>
        </p:spPr>
        <p:txBody>
          <a:bodyPr wrap="square" lIns="0" tIns="66156" rIns="0" bIns="0" rtlCol="0" anchor="t">
            <a:normAutofit/>
          </a:bodyPr>
          <a:lstStyle/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spc="-26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Один вопрос от одного члена предложения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spc="-26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Одинаковая синтаксическая роль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spc="-26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Чаще всего — перечисление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spc="-26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Можно перечислить через «и»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597720"/>
            <a:ext cx="10868745" cy="568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50" b="1" spc="-72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Запятая между ОЧ: союз или бессоюзно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661475" y="2496939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Главный принцип: наличие или отсутствие союза определяет, нужна ли запятая.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475" y="2947591"/>
            <a:ext cx="10868745" cy="1465362"/>
          </a:xfrm>
          <a:prstGeom prst="roundRect">
            <a:avLst>
              <a:gd name="adj" fmla="val 4740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61475" y="3432870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61475" y="3921323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286937" y="2947591"/>
            <a:ext cx="10337" cy="146536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904858" y="2947591"/>
            <a:ext cx="10337" cy="146536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69015" y="2953941"/>
            <a:ext cx="3617921" cy="478929"/>
          </a:xfrm>
          <a:custGeom>
            <a:avLst/>
            <a:gdLst/>
            <a:ahLst/>
            <a:cxnLst/>
            <a:rect l="l" t="t" r="r" b="b"/>
            <a:pathLst>
              <a:path w="3617921" h="478929">
                <a:moveTo>
                  <a:pt x="57887" y="0"/>
                </a:moveTo>
                <a:lnTo>
                  <a:pt x="3617921" y="0"/>
                </a:lnTo>
                <a:lnTo>
                  <a:pt x="3617921" y="478929"/>
                </a:lnTo>
                <a:lnTo>
                  <a:pt x="0" y="478929"/>
                </a:lnTo>
                <a:lnTo>
                  <a:pt x="0" y="57888"/>
                </a:lnTo>
                <a:arcTo hR="57888" wR="57887" stAng="10800000" swAng="5400000"/>
                <a:close/>
              </a:path>
            </a:pathLst>
          </a:custGeom>
          <a:solidFill>
            <a:srgbClr val="6237C8"/>
          </a:solidFill>
          <a:ln/>
        </p:spPr>
      </p:sp>
      <p:sp>
        <p:nvSpPr>
          <p:cNvPr id="10" name="Text 8"/>
          <p:cNvSpPr/>
          <p:nvPr/>
        </p:nvSpPr>
        <p:spPr>
          <a:xfrm>
            <a:off x="834310" y="3059509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Ситуация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286937" y="2953941"/>
            <a:ext cx="3617921" cy="478929"/>
          </a:xfrm>
          <a:prstGeom prst="rect">
            <a:avLst/>
          </a:prstGeom>
          <a:solidFill>
            <a:srgbClr val="6237C8"/>
          </a:solidFill>
          <a:ln/>
        </p:spPr>
      </p:sp>
      <p:sp>
        <p:nvSpPr>
          <p:cNvPr id="12" name="Text 10"/>
          <p:cNvSpPr/>
          <p:nvPr/>
        </p:nvSpPr>
        <p:spPr>
          <a:xfrm>
            <a:off x="4455406" y="3059509"/>
            <a:ext cx="3890568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Запятая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7904858" y="2953941"/>
            <a:ext cx="3617921" cy="478929"/>
          </a:xfrm>
          <a:custGeom>
            <a:avLst/>
            <a:gdLst/>
            <a:ahLst/>
            <a:cxnLst/>
            <a:rect l="l" t="t" r="r" b="b"/>
            <a:pathLst>
              <a:path w="3617921" h="478929">
                <a:moveTo>
                  <a:pt x="0" y="0"/>
                </a:moveTo>
                <a:lnTo>
                  <a:pt x="3560034" y="0"/>
                </a:lnTo>
                <a:arcTo hR="57888" wR="57887" stAng="16200000" swAng="5400000"/>
                <a:lnTo>
                  <a:pt x="3617921" y="478929"/>
                </a:lnTo>
                <a:lnTo>
                  <a:pt x="0" y="478929"/>
                </a:lnTo>
                <a:lnTo>
                  <a:pt x="0" y="0"/>
                </a:lnTo>
                <a:close/>
              </a:path>
            </a:pathLst>
          </a:custGeom>
          <a:solidFill>
            <a:srgbClr val="6237C8"/>
          </a:solidFill>
          <a:ln/>
        </p:spPr>
      </p:sp>
      <p:sp>
        <p:nvSpPr>
          <p:cNvPr id="14" name="Text 12"/>
          <p:cNvSpPr/>
          <p:nvPr/>
        </p:nvSpPr>
        <p:spPr>
          <a:xfrm>
            <a:off x="8073327" y="3059509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Пример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34310" y="3541613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Бессоюзная связь (нет союза)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455406" y="3541613"/>
            <a:ext cx="3890568" cy="270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Ставится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073327" y="3541613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Он вспоминал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думал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грустил…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4310" y="4030067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Одиночный союз </a:t>
            </a:r>
            <a:pPr algn="l" indent="0" marL="0">
              <a:lnSpc>
                <a:spcPct val="133000"/>
              </a:lnSpc>
              <a:buNone/>
            </a:pPr>
            <a:r>
              <a:rPr lang="en-US" sz="1300" i="1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 / или / да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455406" y="4030067"/>
            <a:ext cx="3890568" cy="270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❌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Не ставится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073327" y="4030067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Поднялась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исчезла; в пять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или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шесть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61475" y="4598988"/>
            <a:ext cx="10868745" cy="661293"/>
          </a:xfrm>
          <a:prstGeom prst="roundRect">
            <a:avLst>
              <a:gd name="adj" fmla="val 10504"/>
            </a:avLst>
          </a:prstGeom>
          <a:solidFill>
            <a:srgbClr val="E0D7F4"/>
          </a:solidFill>
          <a:ln/>
        </p:spPr>
      </p:sp>
      <p:pic>
        <p:nvPicPr>
          <p:cNvPr id="2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69" y="4838700"/>
            <a:ext cx="206667" cy="165298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1198731" y="4805561"/>
            <a:ext cx="1077578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Запомните: одиночный соединительный или разделительный союз «забирает» запятую между двумя ОЧ.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03684"/>
            <a:ext cx="10868745" cy="1137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50" b="1" spc="-72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ОЧ с повторяющимися союзами: запятая обязательна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661475" y="2371427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Когда один и тот же союз повторяется перед каждым однородным членом — это сигнал ритмического перечисления. Запятая обязательна.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475" y="3086695"/>
            <a:ext cx="10868745" cy="2416870"/>
          </a:xfrm>
          <a:prstGeom prst="roundRect">
            <a:avLst>
              <a:gd name="adj" fmla="val 2874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61475" y="3571974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61475" y="4054078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661475" y="4536182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61475" y="5018286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286937" y="3086695"/>
            <a:ext cx="10337" cy="241687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904858" y="3086695"/>
            <a:ext cx="10337" cy="241687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669015" y="3093045"/>
            <a:ext cx="3617921" cy="478929"/>
          </a:xfrm>
          <a:custGeom>
            <a:avLst/>
            <a:gdLst/>
            <a:ahLst/>
            <a:cxnLst/>
            <a:rect l="l" t="t" r="r" b="b"/>
            <a:pathLst>
              <a:path w="3617921" h="478929">
                <a:moveTo>
                  <a:pt x="57887" y="0"/>
                </a:moveTo>
                <a:lnTo>
                  <a:pt x="3617921" y="0"/>
                </a:lnTo>
                <a:lnTo>
                  <a:pt x="3617921" y="478929"/>
                </a:lnTo>
                <a:lnTo>
                  <a:pt x="0" y="478929"/>
                </a:lnTo>
                <a:lnTo>
                  <a:pt x="0" y="57888"/>
                </a:lnTo>
                <a:arcTo hR="57888" wR="57887" stAng="10800000" swAng="5400000"/>
                <a:close/>
              </a:path>
            </a:pathLst>
          </a:custGeom>
          <a:solidFill>
            <a:srgbClr val="6237C8"/>
          </a:solidFill>
          <a:ln/>
        </p:spPr>
      </p:sp>
      <p:sp>
        <p:nvSpPr>
          <p:cNvPr id="12" name="Text 10"/>
          <p:cNvSpPr/>
          <p:nvPr/>
        </p:nvSpPr>
        <p:spPr>
          <a:xfrm>
            <a:off x="834310" y="3198614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Союз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286937" y="3093045"/>
            <a:ext cx="3617921" cy="478929"/>
          </a:xfrm>
          <a:prstGeom prst="rect">
            <a:avLst/>
          </a:prstGeom>
          <a:solidFill>
            <a:srgbClr val="6237C8"/>
          </a:solidFill>
          <a:ln/>
        </p:spPr>
      </p:sp>
      <p:sp>
        <p:nvSpPr>
          <p:cNvPr id="14" name="Text 12"/>
          <p:cNvSpPr/>
          <p:nvPr/>
        </p:nvSpPr>
        <p:spPr>
          <a:xfrm>
            <a:off x="4455406" y="3198614"/>
            <a:ext cx="3890568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Схема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904858" y="3093045"/>
            <a:ext cx="3617921" cy="478929"/>
          </a:xfrm>
          <a:custGeom>
            <a:avLst/>
            <a:gdLst/>
            <a:ahLst/>
            <a:cxnLst/>
            <a:rect l="l" t="t" r="r" b="b"/>
            <a:pathLst>
              <a:path w="3617921" h="478929">
                <a:moveTo>
                  <a:pt x="0" y="0"/>
                </a:moveTo>
                <a:lnTo>
                  <a:pt x="3560034" y="0"/>
                </a:lnTo>
                <a:arcTo hR="57888" wR="57887" stAng="16200000" swAng="5400000"/>
                <a:lnTo>
                  <a:pt x="3617921" y="478929"/>
                </a:lnTo>
                <a:lnTo>
                  <a:pt x="0" y="478929"/>
                </a:lnTo>
                <a:lnTo>
                  <a:pt x="0" y="0"/>
                </a:lnTo>
                <a:close/>
              </a:path>
            </a:pathLst>
          </a:custGeom>
          <a:solidFill>
            <a:srgbClr val="6237C8"/>
          </a:solidFill>
          <a:ln/>
        </p:spPr>
      </p:sp>
      <p:sp>
        <p:nvSpPr>
          <p:cNvPr id="16" name="Text 14"/>
          <p:cNvSpPr/>
          <p:nvPr/>
        </p:nvSpPr>
        <p:spPr>
          <a:xfrm>
            <a:off x="8073327" y="3198614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Пример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34310" y="3680718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и…и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455406" y="3680718"/>
            <a:ext cx="3890568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 О, и О, и О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073327" y="3680718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 дождь, и снег, и ветер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34310" y="4162822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ни…ни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455406" y="4162822"/>
            <a:ext cx="3890568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ни О, ни О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073327" y="4162822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Ни сна, ни отдыха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34310" y="4644926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или…или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455406" y="4644926"/>
            <a:ext cx="3890568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или О, или О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8073327" y="4644926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Или мир, или война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834310" y="5127030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то…то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455406" y="5127030"/>
            <a:ext cx="3890568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то О, то О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8073327" y="5127030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То смех, то слёзы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61475" y="5689600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Принцип прост: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союз повторяется — ритм перечисления визуально отделяется запятыми между каждой парой ОЧ.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47" y="123924"/>
            <a:ext cx="4406591" cy="66100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3360" y="1027807"/>
            <a:ext cx="6296860" cy="1137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50" b="1" spc="-72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Парные союзы: ОЧ соединены одной связкой</a:t>
            </a:r>
            <a:endParaRPr lang="en-US" sz="3550" dirty="0"/>
          </a:p>
        </p:txBody>
      </p:sp>
      <p:sp>
        <p:nvSpPr>
          <p:cNvPr id="5" name="Text 2"/>
          <p:cNvSpPr/>
          <p:nvPr/>
        </p:nvSpPr>
        <p:spPr>
          <a:xfrm>
            <a:off x="5233360" y="2578199"/>
            <a:ext cx="2946723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Что это такое?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5233360" y="3027759"/>
            <a:ext cx="2946723" cy="20011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Парные ОЧ — это два члена, тесно связанных одним союзом 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«и»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Они образуют единую смысловую пару и входят в общее перечисление как один блок.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Запятая ставится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между парными группами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но не внутри самой пары.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8589847" y="2578199"/>
            <a:ext cx="2946723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Схема и пример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8589847" y="3048496"/>
            <a:ext cx="2946723" cy="1082873"/>
          </a:xfrm>
          <a:prstGeom prst="roundRect">
            <a:avLst>
              <a:gd name="adj" fmla="val 6415"/>
            </a:avLst>
          </a:prstGeom>
          <a:solidFill>
            <a:srgbClr val="FDFAF7"/>
          </a:solidFill>
          <a:ln w="19050">
            <a:solidFill>
              <a:srgbClr val="C6BDD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774191" y="3232845"/>
            <a:ext cx="2578036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Схема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8774191" y="3682405"/>
            <a:ext cx="2578036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[О и О], [О и О]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8589847" y="4296668"/>
            <a:ext cx="2946723" cy="1347490"/>
          </a:xfrm>
          <a:prstGeom prst="roundRect">
            <a:avLst>
              <a:gd name="adj" fmla="val 5155"/>
            </a:avLst>
          </a:prstGeom>
          <a:solidFill>
            <a:srgbClr val="FDFAF7"/>
          </a:solidFill>
          <a:ln w="19050">
            <a:solidFill>
              <a:srgbClr val="C6BDD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774191" y="4481016"/>
            <a:ext cx="2578036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Пример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8774191" y="4930577"/>
            <a:ext cx="2578036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 увидите горы и долины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реки и озёра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леса и поля.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05346"/>
            <a:ext cx="10868745" cy="1137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50" b="1" spc="-72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Противительные союзы: запятая перед «а», «но», «зато»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661475" y="2173089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Противительные союзы выражают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смысловой поворот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противопоставление одного члена другому. Этот поворот всегда выделяется запятой.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475" y="2888357"/>
            <a:ext cx="10868745" cy="2416870"/>
          </a:xfrm>
          <a:prstGeom prst="roundRect">
            <a:avLst>
              <a:gd name="adj" fmla="val 2874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61475" y="3373636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61475" y="3855740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661475" y="4337844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61475" y="4819948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834310" y="3000276"/>
            <a:ext cx="389691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Союз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452231" y="3000276"/>
            <a:ext cx="389691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Значение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070152" y="3000276"/>
            <a:ext cx="389691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Пример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34310" y="3482380"/>
            <a:ext cx="389691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6237C8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452231" y="3482380"/>
            <a:ext cx="389691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Сопоставление / противопоставление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070152" y="3482380"/>
            <a:ext cx="389691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 умён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а хитёр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34310" y="3964484"/>
            <a:ext cx="389691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6237C8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но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452231" y="3964484"/>
            <a:ext cx="389691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Ограничение / уступка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070152" y="3964484"/>
            <a:ext cx="389691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Устал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но доволен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4310" y="4446588"/>
            <a:ext cx="389691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6237C8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однако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452231" y="4446588"/>
            <a:ext cx="389691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Противопоставление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070152" y="4446588"/>
            <a:ext cx="389691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Смел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однако осторожен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34310" y="4928691"/>
            <a:ext cx="389691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6237C8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зато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452231" y="4928691"/>
            <a:ext cx="389691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Компенсация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070152" y="4928691"/>
            <a:ext cx="389691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Медленно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зато верно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61475" y="5491262"/>
            <a:ext cx="10868745" cy="661293"/>
          </a:xfrm>
          <a:prstGeom prst="roundRect">
            <a:avLst>
              <a:gd name="adj" fmla="val 10504"/>
            </a:avLst>
          </a:prstGeom>
          <a:solidFill>
            <a:srgbClr val="E0D7F4"/>
          </a:solidFill>
          <a:ln/>
        </p:spPr>
      </p:sp>
      <p:pic>
        <p:nvPicPr>
          <p:cNvPr id="2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69" y="5730974"/>
            <a:ext cx="206667" cy="165298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1198731" y="5697835"/>
            <a:ext cx="1077578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Перед любым противительным союзом между ОЧ всегда ставится запятая — без исключений.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03684"/>
            <a:ext cx="10868745" cy="1137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50" b="1" spc="-72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Двойные союзы: не только…, но и… / как…, так и…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661475" y="2371427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Двойные союзы состоят из двух частей. Запятая ставится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перед второй частью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такого союза — именно там, где начинается второй однородный член.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475" y="3086695"/>
            <a:ext cx="10868745" cy="2416870"/>
          </a:xfrm>
          <a:prstGeom prst="roundRect">
            <a:avLst>
              <a:gd name="adj" fmla="val 2874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61475" y="3571974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61475" y="4054078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661475" y="4536182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61475" y="5018286"/>
            <a:ext cx="10868745" cy="1033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286937" y="3086695"/>
            <a:ext cx="10337" cy="241687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904858" y="3086695"/>
            <a:ext cx="10337" cy="241687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669015" y="3093045"/>
            <a:ext cx="3617921" cy="478929"/>
          </a:xfrm>
          <a:custGeom>
            <a:avLst/>
            <a:gdLst/>
            <a:ahLst/>
            <a:cxnLst/>
            <a:rect l="l" t="t" r="r" b="b"/>
            <a:pathLst>
              <a:path w="3617921" h="478929">
                <a:moveTo>
                  <a:pt x="57887" y="0"/>
                </a:moveTo>
                <a:lnTo>
                  <a:pt x="3617921" y="0"/>
                </a:lnTo>
                <a:lnTo>
                  <a:pt x="3617921" y="478929"/>
                </a:lnTo>
                <a:lnTo>
                  <a:pt x="0" y="478929"/>
                </a:lnTo>
                <a:lnTo>
                  <a:pt x="0" y="57888"/>
                </a:lnTo>
                <a:arcTo hR="57888" wR="57887" stAng="10800000" swAng="5400000"/>
                <a:close/>
              </a:path>
            </a:pathLst>
          </a:custGeom>
          <a:solidFill>
            <a:srgbClr val="6237C8"/>
          </a:solidFill>
          <a:ln/>
        </p:spPr>
      </p:sp>
      <p:sp>
        <p:nvSpPr>
          <p:cNvPr id="12" name="Text 10"/>
          <p:cNvSpPr/>
          <p:nvPr/>
        </p:nvSpPr>
        <p:spPr>
          <a:xfrm>
            <a:off x="834310" y="3198614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Двойной союз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286937" y="3093045"/>
            <a:ext cx="3617921" cy="478929"/>
          </a:xfrm>
          <a:prstGeom prst="rect">
            <a:avLst/>
          </a:prstGeom>
          <a:solidFill>
            <a:srgbClr val="6237C8"/>
          </a:solidFill>
          <a:ln/>
        </p:spPr>
      </p:sp>
      <p:sp>
        <p:nvSpPr>
          <p:cNvPr id="14" name="Text 12"/>
          <p:cNvSpPr/>
          <p:nvPr/>
        </p:nvSpPr>
        <p:spPr>
          <a:xfrm>
            <a:off x="4455406" y="3198614"/>
            <a:ext cx="3890568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Где запятая?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904858" y="3093045"/>
            <a:ext cx="3617921" cy="478929"/>
          </a:xfrm>
          <a:custGeom>
            <a:avLst/>
            <a:gdLst/>
            <a:ahLst/>
            <a:cxnLst/>
            <a:rect l="l" t="t" r="r" b="b"/>
            <a:pathLst>
              <a:path w="3617921" h="478929">
                <a:moveTo>
                  <a:pt x="0" y="0"/>
                </a:moveTo>
                <a:lnTo>
                  <a:pt x="3560034" y="0"/>
                </a:lnTo>
                <a:arcTo hR="57888" wR="57887" stAng="16200000" swAng="5400000"/>
                <a:lnTo>
                  <a:pt x="3617921" y="478929"/>
                </a:lnTo>
                <a:lnTo>
                  <a:pt x="0" y="478929"/>
                </a:lnTo>
                <a:lnTo>
                  <a:pt x="0" y="0"/>
                </a:lnTo>
                <a:close/>
              </a:path>
            </a:pathLst>
          </a:custGeom>
          <a:solidFill>
            <a:srgbClr val="6237C8"/>
          </a:solidFill>
          <a:ln/>
        </p:spPr>
      </p:sp>
      <p:sp>
        <p:nvSpPr>
          <p:cNvPr id="16" name="Text 14"/>
          <p:cNvSpPr/>
          <p:nvPr/>
        </p:nvSpPr>
        <p:spPr>
          <a:xfrm>
            <a:off x="8073327" y="3198614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Пример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34310" y="3680718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 только…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но и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455406" y="3680718"/>
            <a:ext cx="3890568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Перед «но и»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073327" y="3680718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 только умён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но и трудолюбив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34310" y="4162822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как…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так и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455406" y="4162822"/>
            <a:ext cx="3890568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Перед «так и»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073327" y="4162822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 старые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так и молодые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34310" y="4644926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если не…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то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455406" y="4644926"/>
            <a:ext cx="3890568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Перед «то»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8073327" y="4644926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Если не сегодня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то завтра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834310" y="5127030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хотя и…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но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455406" y="5127030"/>
            <a:ext cx="3890568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Перед «но»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8073327" y="5127030"/>
            <a:ext cx="389374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Хотя и устал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но справился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61475" y="5689600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Мнемоника: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считай двойной союз «мостом из двух пролётов» — запятая стоит ровно посередине, перед второй половиной.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E0D7F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47" y="123924"/>
            <a:ext cx="4406591" cy="66100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3360" y="659011"/>
            <a:ext cx="6296860" cy="1137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50" b="1" spc="-72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Бессоюзная связь ОЧ: перечисление «на волне»</a:t>
            </a:r>
            <a:endParaRPr lang="en-US" sz="3550" dirty="0"/>
          </a:p>
        </p:txBody>
      </p:sp>
      <p:sp>
        <p:nvSpPr>
          <p:cNvPr id="5" name="Text 2"/>
          <p:cNvSpPr/>
          <p:nvPr/>
        </p:nvSpPr>
        <p:spPr>
          <a:xfrm>
            <a:off x="5233360" y="2209403"/>
            <a:ext cx="2611670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Правило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5233360" y="2658963"/>
            <a:ext cx="2611670" cy="23815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Если однородные члены перечислены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без единого союза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между каждой парой ставится запятая. Это особенно характерно для художественных и динамичных описаний, где автор создаёт ощущение стремительного движения или нагнетания образов.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8254793" y="2209403"/>
            <a:ext cx="3281677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Примеры</a:t>
            </a:r>
            <a:endParaRPr lang="en-US" sz="17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35744" y="2660650"/>
            <a:ext cx="3300727" cy="101689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458187" y="2679700"/>
            <a:ext cx="3078284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Действия</a:t>
            </a: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8458187" y="3129260"/>
            <a:ext cx="307828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Заскрипят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зашепчут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заговорят деревья…</a:t>
            </a:r>
            <a:endParaRPr lang="en-US" sz="13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35744" y="3970139"/>
            <a:ext cx="3300727" cy="75227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458187" y="3989189"/>
            <a:ext cx="3078284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Признаки</a:t>
            </a:r>
            <a:endParaRPr lang="en-US" sz="1750" dirty="0"/>
          </a:p>
        </p:txBody>
      </p:sp>
      <p:sp>
        <p:nvSpPr>
          <p:cNvPr id="13" name="Text 8"/>
          <p:cNvSpPr/>
          <p:nvPr/>
        </p:nvSpPr>
        <p:spPr>
          <a:xfrm>
            <a:off x="8458187" y="4438749"/>
            <a:ext cx="307828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Тёмный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холодный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сырой подвал</a:t>
            </a:r>
            <a:endParaRPr lang="en-US" sz="13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35744" y="5015012"/>
            <a:ext cx="3300727" cy="1016893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458187" y="5034062"/>
            <a:ext cx="3078284" cy="284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spc="-36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Предметы</a:t>
            </a:r>
            <a:endParaRPr lang="en-US" sz="1750" dirty="0"/>
          </a:p>
        </p:txBody>
      </p:sp>
      <p:sp>
        <p:nvSpPr>
          <p:cNvPr id="16" name="Text 10"/>
          <p:cNvSpPr/>
          <p:nvPr/>
        </p:nvSpPr>
        <p:spPr>
          <a:xfrm>
            <a:off x="8458187" y="5483622"/>
            <a:ext cx="307828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 столе лежали книги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ручки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spc="-26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300" spc="-26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тетради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456505"/>
            <a:ext cx="10868745" cy="310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b="1" spc="-39" kern="0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Обобщающие слова при ОЧ: двоеточие и тире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661475" y="866279"/>
            <a:ext cx="11478330" cy="111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700" spc="-1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Обобщающее слово называет всю группу ОЧ целиком. Знак препинания зависит от </a:t>
            </a:r>
            <a:pPr algn="l" indent="0" marL="0">
              <a:lnSpc>
                <a:spcPct val="103000"/>
              </a:lnSpc>
              <a:buNone/>
            </a:pPr>
            <a:r>
              <a:rPr lang="en-US" sz="700" b="1" spc="-14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позиции обобщающего слова</a:t>
            </a:r>
            <a:pPr algn="l" indent="0" marL="0">
              <a:lnSpc>
                <a:spcPct val="103000"/>
              </a:lnSpc>
              <a:buNone/>
            </a:pPr>
            <a:r>
              <a:rPr lang="en-US" sz="700" spc="-1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до или после однородных членов.</a:t>
            </a:r>
            <a:endParaRPr lang="en-US" sz="700" dirty="0"/>
          </a:p>
        </p:txBody>
      </p:sp>
      <p:sp>
        <p:nvSpPr>
          <p:cNvPr id="4" name="Shape 2"/>
          <p:cNvSpPr/>
          <p:nvPr/>
        </p:nvSpPr>
        <p:spPr>
          <a:xfrm>
            <a:off x="661475" y="1033760"/>
            <a:ext cx="10868745" cy="577255"/>
          </a:xfrm>
          <a:prstGeom prst="roundRect">
            <a:avLst>
              <a:gd name="adj" fmla="val 6581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61475" y="1227237"/>
            <a:ext cx="10868745" cy="635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61475" y="1417538"/>
            <a:ext cx="10868745" cy="635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3924698" y="1033760"/>
            <a:ext cx="6350" cy="57725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095848" y="1033760"/>
            <a:ext cx="6350" cy="57725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67924" y="1040110"/>
            <a:ext cx="3256774" cy="187127"/>
          </a:xfrm>
          <a:custGeom>
            <a:avLst/>
            <a:gdLst/>
            <a:ahLst/>
            <a:cxnLst/>
            <a:rect l="l" t="t" r="r" b="b"/>
            <a:pathLst>
              <a:path w="3256774" h="187127">
                <a:moveTo>
                  <a:pt x="31657" y="0"/>
                </a:moveTo>
                <a:lnTo>
                  <a:pt x="3256774" y="0"/>
                </a:lnTo>
                <a:lnTo>
                  <a:pt x="3256774" y="187127"/>
                </a:lnTo>
                <a:lnTo>
                  <a:pt x="0" y="187127"/>
                </a:lnTo>
                <a:lnTo>
                  <a:pt x="0" y="31658"/>
                </a:lnTo>
                <a:arcTo hR="31658" wR="31657" stAng="10800000" swAng="5400000"/>
                <a:close/>
              </a:path>
            </a:pathLst>
          </a:custGeom>
          <a:solidFill>
            <a:srgbClr val="6237C8"/>
          </a:solidFill>
          <a:ln/>
        </p:spPr>
      </p:sp>
      <p:sp>
        <p:nvSpPr>
          <p:cNvPr id="10" name="Text 8"/>
          <p:cNvSpPr/>
          <p:nvPr/>
        </p:nvSpPr>
        <p:spPr>
          <a:xfrm>
            <a:off x="758310" y="1076127"/>
            <a:ext cx="3682412" cy="111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700" b="1" spc="-14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Позиция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3924698" y="1040110"/>
            <a:ext cx="2171150" cy="187127"/>
          </a:xfrm>
          <a:prstGeom prst="rect">
            <a:avLst/>
          </a:prstGeom>
          <a:solidFill>
            <a:srgbClr val="6237C8"/>
          </a:solidFill>
          <a:ln/>
        </p:spPr>
      </p:sp>
      <p:sp>
        <p:nvSpPr>
          <p:cNvPr id="12" name="Text 10"/>
          <p:cNvSpPr/>
          <p:nvPr/>
        </p:nvSpPr>
        <p:spPr>
          <a:xfrm>
            <a:off x="4018259" y="1076127"/>
            <a:ext cx="2593612" cy="111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700" b="1" spc="-14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Знак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6095848" y="1040110"/>
            <a:ext cx="5428023" cy="187127"/>
          </a:xfrm>
          <a:custGeom>
            <a:avLst/>
            <a:gdLst/>
            <a:ahLst/>
            <a:cxnLst/>
            <a:rect l="l" t="t" r="r" b="b"/>
            <a:pathLst>
              <a:path w="5428023" h="187127">
                <a:moveTo>
                  <a:pt x="0" y="0"/>
                </a:moveTo>
                <a:lnTo>
                  <a:pt x="5396366" y="0"/>
                </a:lnTo>
                <a:arcTo hR="31658" wR="31657" stAng="16200000" swAng="5400000"/>
                <a:lnTo>
                  <a:pt x="5428023" y="187127"/>
                </a:lnTo>
                <a:lnTo>
                  <a:pt x="0" y="187127"/>
                </a:lnTo>
                <a:lnTo>
                  <a:pt x="0" y="0"/>
                </a:lnTo>
                <a:close/>
              </a:path>
            </a:pathLst>
          </a:custGeom>
          <a:solidFill>
            <a:srgbClr val="6237C8"/>
          </a:solidFill>
          <a:ln/>
        </p:spPr>
      </p:sp>
      <p:sp>
        <p:nvSpPr>
          <p:cNvPr id="14" name="Text 12"/>
          <p:cNvSpPr/>
          <p:nvPr/>
        </p:nvSpPr>
        <p:spPr>
          <a:xfrm>
            <a:off x="6189408" y="1076127"/>
            <a:ext cx="5853661" cy="111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700" b="1" spc="-14" kern="0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Пример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758310" y="1266428"/>
            <a:ext cx="3682412" cy="111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700" spc="-1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Обобщающее слово </a:t>
            </a:r>
            <a:pPr algn="l" indent="0" marL="0">
              <a:lnSpc>
                <a:spcPct val="103000"/>
              </a:lnSpc>
              <a:buNone/>
            </a:pPr>
            <a:r>
              <a:rPr lang="en-US" sz="700" b="1" spc="-14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до</a:t>
            </a:r>
            <a:pPr algn="l" indent="0" marL="0">
              <a:lnSpc>
                <a:spcPct val="103000"/>
              </a:lnSpc>
              <a:buNone/>
            </a:pPr>
            <a:r>
              <a:rPr lang="en-US" sz="700" spc="-1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ОЧ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4018259" y="1266428"/>
            <a:ext cx="2593612" cy="111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700" b="1" spc="-14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: (двоеточие)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6189408" y="1266428"/>
            <a:ext cx="5853661" cy="111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700" spc="-1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Изморозь была везде</a:t>
            </a:r>
            <a:pPr algn="l" indent="0" marL="0">
              <a:lnSpc>
                <a:spcPct val="103000"/>
              </a:lnSpc>
              <a:buNone/>
            </a:pPr>
            <a:r>
              <a:rPr lang="en-US" sz="700" b="1" spc="-14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:</a:t>
            </a:r>
            <a:pPr algn="l" indent="0" marL="0">
              <a:lnSpc>
                <a:spcPct val="103000"/>
              </a:lnSpc>
              <a:buNone/>
            </a:pPr>
            <a:r>
              <a:rPr lang="en-US" sz="700" spc="-1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на ветках, на заборах, на крышах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758310" y="1456730"/>
            <a:ext cx="3682412" cy="111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700" spc="-1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Обобщающее слово </a:t>
            </a:r>
            <a:pPr algn="l" indent="0" marL="0">
              <a:lnSpc>
                <a:spcPct val="103000"/>
              </a:lnSpc>
              <a:buNone/>
            </a:pPr>
            <a:r>
              <a:rPr lang="en-US" sz="700" b="1" spc="-14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после</a:t>
            </a:r>
            <a:pPr algn="l" indent="0" marL="0">
              <a:lnSpc>
                <a:spcPct val="103000"/>
              </a:lnSpc>
              <a:buNone/>
            </a:pPr>
            <a:r>
              <a:rPr lang="en-US" sz="700" spc="-1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ОЧ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4018259" y="1456730"/>
            <a:ext cx="2593612" cy="111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700" b="1" spc="-14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— (тире)</a:t>
            </a:r>
            <a:endParaRPr lang="en-US" sz="700" dirty="0"/>
          </a:p>
        </p:txBody>
      </p:sp>
      <p:sp>
        <p:nvSpPr>
          <p:cNvPr id="20" name="Text 18"/>
          <p:cNvSpPr/>
          <p:nvPr/>
        </p:nvSpPr>
        <p:spPr>
          <a:xfrm>
            <a:off x="6189408" y="1456730"/>
            <a:ext cx="5853661" cy="111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700" spc="-1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 ветках, на заборах, на крышах </a:t>
            </a:r>
            <a:pPr algn="l" indent="0" marL="0">
              <a:lnSpc>
                <a:spcPct val="103000"/>
              </a:lnSpc>
              <a:buNone/>
            </a:pPr>
            <a:r>
              <a:rPr lang="en-US" sz="700" b="1" spc="-14" kern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—</a:t>
            </a:r>
            <a:pPr algn="l" indent="0" marL="0">
              <a:lnSpc>
                <a:spcPct val="103000"/>
              </a:lnSpc>
              <a:buNone/>
            </a:pPr>
            <a:r>
              <a:rPr lang="en-US" sz="700" spc="-1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везде была изморозь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661475" y="1666577"/>
            <a:ext cx="10868745" cy="250825"/>
          </a:xfrm>
          <a:prstGeom prst="roundRect">
            <a:avLst>
              <a:gd name="adj" fmla="val 15145"/>
            </a:avLst>
          </a:prstGeom>
          <a:solidFill>
            <a:srgbClr val="E0D7F4"/>
          </a:solidFill>
          <a:ln/>
        </p:spPr>
      </p:sp>
      <p:pic>
        <p:nvPicPr>
          <p:cNvPr id="2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1861" y="1738511"/>
            <a:ext cx="113007" cy="90388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955254" y="1738511"/>
            <a:ext cx="11094165" cy="111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700" spc="-14" kern="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Подсказка: двоеточие «открывает список», а тире «подводит итог» — как интонация в живой речи.</a:t>
            </a:r>
            <a:endParaRPr lang="en-US" sz="700" dirty="0"/>
          </a:p>
        </p:txBody>
      </p:sp>
      <p:pic>
        <p:nvPicPr>
          <p:cNvPr id="2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764" y="1972965"/>
            <a:ext cx="8258167" cy="4428430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4366674" y="2300586"/>
            <a:ext cx="3442979" cy="336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100" b="1" spc="-42" kern="0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Обобщающее слово и ОЧ</a:t>
            </a:r>
            <a:endParaRPr lang="en-US" sz="2100" dirty="0"/>
          </a:p>
        </p:txBody>
      </p:sp>
      <p:sp>
        <p:nvSpPr>
          <p:cNvPr id="26" name="Text 22"/>
          <p:cNvSpPr/>
          <p:nvPr/>
        </p:nvSpPr>
        <p:spPr>
          <a:xfrm>
            <a:off x="2387395" y="4857835"/>
            <a:ext cx="1858536" cy="336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100" b="1" spc="-4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Слово до ОЧ</a:t>
            </a:r>
            <a:endParaRPr lang="en-US" sz="2100" dirty="0"/>
          </a:p>
        </p:txBody>
      </p:sp>
      <p:sp>
        <p:nvSpPr>
          <p:cNvPr id="27" name="Text 23"/>
          <p:cNvSpPr/>
          <p:nvPr/>
        </p:nvSpPr>
        <p:spPr>
          <a:xfrm>
            <a:off x="2387395" y="5281043"/>
            <a:ext cx="1858536" cy="189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1000"/>
              </a:lnSpc>
              <a:buNone/>
            </a:pPr>
            <a:r>
              <a:rPr lang="en-US" sz="1500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ставим двоеточие</a:t>
            </a:r>
            <a:endParaRPr lang="en-US" sz="1500" dirty="0"/>
          </a:p>
        </p:txBody>
      </p:sp>
      <p:sp>
        <p:nvSpPr>
          <p:cNvPr id="28" name="Text 24"/>
          <p:cNvSpPr/>
          <p:nvPr/>
        </p:nvSpPr>
        <p:spPr>
          <a:xfrm>
            <a:off x="5169764" y="4961429"/>
            <a:ext cx="1858536" cy="672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100" b="1" spc="-4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Слово после ОЧ</a:t>
            </a:r>
            <a:endParaRPr lang="en-US" sz="2100" dirty="0"/>
          </a:p>
        </p:txBody>
      </p:sp>
      <p:sp>
        <p:nvSpPr>
          <p:cNvPr id="29" name="Text 25"/>
          <p:cNvSpPr/>
          <p:nvPr/>
        </p:nvSpPr>
        <p:spPr>
          <a:xfrm>
            <a:off x="5169764" y="5720894"/>
            <a:ext cx="1858536" cy="189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1000"/>
              </a:lnSpc>
              <a:buNone/>
            </a:pPr>
            <a:r>
              <a:rPr lang="en-US" sz="1500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ставим тире</a:t>
            </a:r>
            <a:endParaRPr lang="en-US" sz="1500" dirty="0"/>
          </a:p>
        </p:txBody>
      </p:sp>
      <p:sp>
        <p:nvSpPr>
          <p:cNvPr id="30" name="Text 26"/>
          <p:cNvSpPr/>
          <p:nvPr/>
        </p:nvSpPr>
        <p:spPr>
          <a:xfrm>
            <a:off x="7952133" y="4408983"/>
            <a:ext cx="1858536" cy="10087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100" b="1" spc="-42" kern="0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Называет группу целиком</a:t>
            </a:r>
            <a:endParaRPr lang="en-US" sz="2100" dirty="0"/>
          </a:p>
        </p:txBody>
      </p:sp>
      <p:sp>
        <p:nvSpPr>
          <p:cNvPr id="31" name="Text 27"/>
          <p:cNvSpPr/>
          <p:nvPr/>
        </p:nvSpPr>
        <p:spPr>
          <a:xfrm>
            <a:off x="7952133" y="5504704"/>
            <a:ext cx="1858536" cy="3780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1000"/>
              </a:lnSpc>
              <a:buNone/>
            </a:pPr>
            <a:r>
              <a:rPr lang="en-US" sz="1500" spc="-24" kern="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обобщающий смысл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2026-08-18T18:48:24Z</dcterms:created>
  <dcterms:modified xsi:type="dcterms:W3CDTF">2026-08-18T18:48:24Z</dcterms:modified>
</cp:coreProperties>
</file>