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  <p:embeddedFont>
      <p:font typeface="Petrona"/>
      <p:regular r:id="rId201317"/>
    </p:embeddedFont>
    <p:embeddedFont>
      <p:font typeface="Petrona Bold"/>
      <p:regular r:id="rId201318"/>
    </p:embeddedFont>
    <p:embeddedFont>
      <p:font typeface="Petrona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2246511"/>
            <a:ext cx="6296860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Знаки препинания в БСП: кратко и понятно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5233360" y="3631605"/>
            <a:ext cx="6296860" cy="979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Бессоюзное сложное предложение — запятая, точка с запятой, двоеточие и тире вместо союзов. Разберёмся, какой знак и когда.</a:t>
            </a:r>
            <a:endParaRPr lang="en-US" sz="13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60375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Финал: мини-памятка для задач по БСП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356682" y="1359595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Держи под рукой эту таблицу — она поможет быстро принять решение на экзамене или при письме.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1810246"/>
            <a:ext cx="10868745" cy="3739952"/>
          </a:xfrm>
          <a:prstGeom prst="roundRect">
            <a:avLst>
              <a:gd name="adj" fmla="val 1857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2295525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306862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053582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4800302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7924" y="1816596"/>
            <a:ext cx="2171150" cy="478929"/>
          </a:xfrm>
          <a:custGeom>
            <a:avLst/>
            <a:gdLst/>
            <a:ahLst/>
            <a:cxnLst/>
            <a:rect l="l" t="t" r="r" b="b"/>
            <a:pathLst>
              <a:path w="2171150" h="478929">
                <a:moveTo>
                  <a:pt x="57887" y="0"/>
                </a:moveTo>
                <a:lnTo>
                  <a:pt x="2171150" y="0"/>
                </a:lnTo>
                <a:lnTo>
                  <a:pt x="2171150" y="478929"/>
                </a:lnTo>
                <a:lnTo>
                  <a:pt x="0" y="478929"/>
                </a:lnTo>
                <a:lnTo>
                  <a:pt x="0" y="57888"/>
                </a:lnTo>
                <a:arcTo hR="57888" wR="57887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0" name="Text 8"/>
          <p:cNvSpPr/>
          <p:nvPr/>
        </p:nvSpPr>
        <p:spPr>
          <a:xfrm>
            <a:off x="833218" y="1922165"/>
            <a:ext cx="245014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Знак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839074" y="1816596"/>
            <a:ext cx="3799586" cy="47892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2" name="Text 10"/>
          <p:cNvSpPr/>
          <p:nvPr/>
        </p:nvSpPr>
        <p:spPr>
          <a:xfrm>
            <a:off x="3004368" y="1922165"/>
            <a:ext cx="407858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Когда ставить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38660" y="1816596"/>
            <a:ext cx="4885211" cy="478929"/>
          </a:xfrm>
          <a:custGeom>
            <a:avLst/>
            <a:gdLst/>
            <a:ahLst/>
            <a:cxnLst/>
            <a:rect l="l" t="t" r="r" b="b"/>
            <a:pathLst>
              <a:path w="4885211" h="478929">
                <a:moveTo>
                  <a:pt x="0" y="0"/>
                </a:moveTo>
                <a:lnTo>
                  <a:pt x="4827324" y="0"/>
                </a:lnTo>
                <a:arcTo hR="57888" wR="57887" stAng="16200000" swAng="5400000"/>
                <a:lnTo>
                  <a:pt x="4885211" y="478929"/>
                </a:lnTo>
                <a:lnTo>
                  <a:pt x="0" y="478929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6803954" y="1922165"/>
            <a:ext cx="516420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Союз-подсказка / маркер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3218" y="2404269"/>
            <a:ext cx="245014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004368" y="2404269"/>
            <a:ext cx="34689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Равноправное перечисление, одновременность или последовательность событий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803954" y="2404269"/>
            <a:ext cx="516420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«и», «а также» — части независимы и равнозначны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3218" y="3415605"/>
            <a:ext cx="245014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;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004368" y="3415605"/>
            <a:ext cx="346899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Части распространённые или внутри них уже есть запятые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803954" y="3415605"/>
            <a:ext cx="516420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 же отношения, что при запятой, но масштаб крупнее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33218" y="4162326"/>
            <a:ext cx="245014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004368" y="4162326"/>
            <a:ext cx="346899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Вторая часть поясняет, раскрывает, называет причину или содержит вопрос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03954" y="4162326"/>
            <a:ext cx="516420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«а именно», «потому что», «и увидел, что»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33218" y="4909046"/>
            <a:ext cx="245014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—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004368" y="4909046"/>
            <a:ext cx="346899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Следствие, результат, противопоставление, быстрая смена; условие или время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803954" y="4909046"/>
            <a:ext cx="516420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«поэтому», «но», «тогда», «когда», «если»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61475" y="5736233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E0D7F4"/>
          </a:solidFill>
          <a:ln/>
        </p:spPr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975945"/>
            <a:ext cx="206667" cy="16529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198731" y="5942806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Главное правило: сначала пойми отношения между частями — знак выберется сам.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1167" y="122039"/>
            <a:ext cx="4409171" cy="66139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482302"/>
            <a:ext cx="6296860" cy="1119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b="1" spc="-71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БСП без союзов: смысл прячется в знаках</a:t>
            </a:r>
            <a:endParaRPr lang="en-US" sz="3500" dirty="0"/>
          </a:p>
        </p:txBody>
      </p:sp>
      <p:sp>
        <p:nvSpPr>
          <p:cNvPr id="5" name="Text 2"/>
          <p:cNvSpPr/>
          <p:nvPr/>
        </p:nvSpPr>
        <p:spPr>
          <a:xfrm>
            <a:off x="661475" y="1841996"/>
            <a:ext cx="6296860" cy="12923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Бессоюзное сложное предложение (БСП)</a:t>
            </a:r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конструкция, в которой две или более части соединяются не союзами («и», «но», «потому что»), а исключительно </a:t>
            </a:r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смыслом и интонацией</a:t>
            </a:r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Именно поэтому знаки препинания здесь несут особую нагрузку: они буквально «рисуют» логические отношения между частями.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61475" y="3314601"/>
            <a:ext cx="3068263" cy="1231007"/>
          </a:xfrm>
          <a:prstGeom prst="roundRect">
            <a:avLst>
              <a:gd name="adj" fmla="val 5555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30539" y="3483670"/>
            <a:ext cx="2730134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Запятая / ;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830539" y="3859609"/>
            <a:ext cx="2730134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Перечисление, равноправие частей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889972" y="3314601"/>
            <a:ext cx="3068362" cy="1231007"/>
          </a:xfrm>
          <a:prstGeom prst="roundRect">
            <a:avLst>
              <a:gd name="adj" fmla="val 5555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59037" y="3483670"/>
            <a:ext cx="2730233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Двоеточие :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059037" y="3859609"/>
            <a:ext cx="273023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Вторая часть раскрывает первую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61475" y="4705846"/>
            <a:ext cx="6296860" cy="972542"/>
          </a:xfrm>
          <a:prstGeom prst="roundRect">
            <a:avLst>
              <a:gd name="adj" fmla="val 7031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30539" y="4874915"/>
            <a:ext cx="5958731" cy="279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Тире —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830539" y="5250855"/>
            <a:ext cx="595873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Следствие, контраст, резкая смена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61475" y="5858669"/>
            <a:ext cx="6296860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Выбор знака — это не угадывание, а анализ смысловых отношений. Научись видеть отношения — и знак выберется сам.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27745"/>
            <a:ext cx="10868745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Когда ставим запятую: равноправие и перечисление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542415" y="2712839"/>
            <a:ext cx="5470785" cy="2817316"/>
          </a:xfrm>
          <a:prstGeom prst="roundRect">
            <a:avLst>
              <a:gd name="adj" fmla="val 4227"/>
            </a:avLst>
          </a:prstGeom>
          <a:solidFill>
            <a:srgbClr val="6237C8"/>
          </a:solidFill>
          <a:ln/>
        </p:spPr>
      </p:sp>
      <p:sp>
        <p:nvSpPr>
          <p:cNvPr id="4" name="Text 2"/>
          <p:cNvSpPr/>
          <p:nvPr/>
        </p:nvSpPr>
        <p:spPr>
          <a:xfrm>
            <a:off x="707710" y="2878138"/>
            <a:ext cx="514019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Главный принцип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07710" y="3327698"/>
            <a:ext cx="5140196" cy="1471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Части равноправны: они перечисляют события, происходящие одновременно или последовательно. Ни одна из них не объясняет и не противопоставляет другую.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Мысленная подстановка союза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«и»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верный сигнал, что здесь нужна запятая.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2878138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Примеры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6303904" y="3327698"/>
            <a:ext cx="5232666" cy="909538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Дождь кончился, выглянуло солнце.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Птицы пели, листья шелестели, ветер гулял по саду.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Снег таял, ручьи бежали, земля темнела.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4402534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Когда НЕ ставим запятую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6303904" y="4852095"/>
            <a:ext cx="523266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части тяжёлые (с деепричастными оборотами, с запятыми внутри) — переходи к точке с запятой.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8587" y="118170"/>
            <a:ext cx="4414330" cy="66216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67829"/>
            <a:ext cx="6296860" cy="10836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b="1" spc="-68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Точка с запятой: если частей много или они сложнее</a:t>
            </a:r>
            <a:endParaRPr lang="en-US" sz="3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876822"/>
            <a:ext cx="6296860" cy="14530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4278" y="2053431"/>
            <a:ext cx="5867452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Части распространённые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914278" y="2414488"/>
            <a:ext cx="5867452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каждая часть развёрнута, содержит уточнения, обороты и второстепенные члены, запятой уже «не хватает». Точка с запятой создаёт более весомую границу между ними.</a:t>
            </a:r>
            <a:endParaRPr lang="en-US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480098"/>
            <a:ext cx="6296860" cy="145305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14278" y="3656707"/>
            <a:ext cx="5867452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Внутри уже есть запятые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914278" y="4017764"/>
            <a:ext cx="5867452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внутри частей присутствуют запятые (однородные члены, обособленные обороты), точка с запятой чётко обозначает, где заканчивается одна часть и начинается другая.</a:t>
            </a:r>
            <a:endParaRPr lang="en-US" sz="12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083373"/>
            <a:ext cx="6296860" cy="120679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4278" y="5259983"/>
            <a:ext cx="5867452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4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914278" y="5621040"/>
            <a:ext cx="5867452" cy="4925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i="1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Небо потемнело, затянулось тучами, и горизонт пропал; дорога раскисла, лужи блестели на каждом шагу.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8120"/>
            <a:ext cx="10868745" cy="55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b="1" spc="-69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Двоеточие: вторая часть раскрывает первую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661475" y="1441252"/>
            <a:ext cx="5801870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Двоеточие — знак </a:t>
            </a:r>
            <a:pPr algn="l" indent="0" marL="0">
              <a:lnSpc>
                <a:spcPct val="131000"/>
              </a:lnSpc>
              <a:buNone/>
            </a:pPr>
            <a:r>
              <a:rPr lang="en-US" sz="1250" b="1" spc="-25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«смотри, сейчас объясню»</a:t>
            </a:r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Первая часть содержит общую мысль, а вторая конкретизирует, поясняет или называет причину.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61475" y="2101056"/>
            <a:ext cx="5801870" cy="275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5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Три случая постановки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61475" y="2550914"/>
            <a:ext cx="360453" cy="36046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09496" y="2565896"/>
            <a:ext cx="264312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1177102" y="2605980"/>
            <a:ext cx="5286243" cy="275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Пояснение / раскрытие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177102" y="3036491"/>
            <a:ext cx="5286243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Вместо двоеточия можно вставить </a:t>
            </a:r>
            <a:pPr algn="l" indent="0" marL="0">
              <a:lnSpc>
                <a:spcPct val="131000"/>
              </a:lnSpc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«а именно»</a:t>
            </a:r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Пример: </a:t>
            </a:r>
            <a:pPr algn="l" indent="0" marL="0">
              <a:lnSpc>
                <a:spcPct val="131000"/>
              </a:lnSpc>
              <a:buNone/>
            </a:pPr>
            <a:r>
              <a:rPr lang="en-US" sz="1250" i="1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Погода испортилась: пошёл дождь, поднялся ветер.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61475" y="3851473"/>
            <a:ext cx="360453" cy="36046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9496" y="3866455"/>
            <a:ext cx="264312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1177102" y="3906540"/>
            <a:ext cx="5286243" cy="275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Причина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177102" y="4337050"/>
            <a:ext cx="5286243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Вместо двоеточия подходит </a:t>
            </a:r>
            <a:pPr algn="l" indent="0" marL="0">
              <a:lnSpc>
                <a:spcPct val="131000"/>
              </a:lnSpc>
              <a:buNone/>
            </a:pPr>
            <a:r>
              <a:rPr lang="en-US" sz="1250" b="1" spc="-25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«потому что»</a:t>
            </a:r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Пример: </a:t>
            </a:r>
            <a:pPr algn="l" indent="0" marL="0">
              <a:lnSpc>
                <a:spcPct val="131000"/>
              </a:lnSpc>
              <a:buNone/>
            </a:pPr>
            <a:r>
              <a:rPr lang="en-US" sz="1250" i="1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не пришёл: дорога была закрыта.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61475" y="5152033"/>
            <a:ext cx="360453" cy="36046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9496" y="5167015"/>
            <a:ext cx="264312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1177102" y="5207099"/>
            <a:ext cx="5286243" cy="550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Дополнение к глаголам «видеть», «знать», «чувствовать»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77102" y="5912941"/>
            <a:ext cx="5286243" cy="25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250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</a:t>
            </a:r>
            <a:pPr algn="l" indent="0" marL="0">
              <a:lnSpc>
                <a:spcPct val="131000"/>
              </a:lnSpc>
              <a:buNone/>
            </a:pPr>
            <a:r>
              <a:rPr lang="en-US" sz="1250" i="1" spc="-25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видел: лес кончается, впереди поле.</a:t>
            </a:r>
            <a:endParaRPr lang="en-US" sz="12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60606" y="1476177"/>
            <a:ext cx="4675864" cy="46759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57696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Двоеточие в особом случае: прямой вопрос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909516" y="1542951"/>
            <a:ext cx="1062070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вторая часть содержит прямой вопрос, относящийся к ситуации, описанной в первой, — ставится двоеточие. Это редкий, но важный случай.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1356916"/>
            <a:ext cx="19050" cy="901303"/>
          </a:xfrm>
          <a:prstGeom prst="roundRect">
            <a:avLst>
              <a:gd name="adj" fmla="val 49999"/>
            </a:avLst>
          </a:prstGeom>
          <a:solidFill>
            <a:srgbClr val="6237C8"/>
          </a:solidFill>
          <a:ln/>
        </p:spPr>
      </p:sp>
      <p:sp>
        <p:nvSpPr>
          <p:cNvPr id="5" name="Text 3"/>
          <p:cNvSpPr/>
          <p:nvPr/>
        </p:nvSpPr>
        <p:spPr>
          <a:xfrm>
            <a:off x="661475" y="2609552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Как это работает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61475" y="3059113"/>
            <a:ext cx="523266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Первая часть задаёт контекст, называет ситуацию или субъект. Вторая часть — это вопрос, который 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возникает из этого контекста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уточняет или развивает мысль.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61475" y="4018260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Примеры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61475" y="4467820"/>
            <a:ext cx="5232666" cy="587077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i="1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 меня мучило: как он попал в этот дом?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i="1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не понимал: куда ведёт эта дорога?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03904" y="2609552"/>
            <a:ext cx="523266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 построения</a:t>
            </a:r>
            <a:endParaRPr lang="en-US" sz="17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3904" y="3079849"/>
            <a:ext cx="826868" cy="104477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96067" y="3245148"/>
            <a:ext cx="4240503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Часть 1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296067" y="3694708"/>
            <a:ext cx="4240503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Контекст, ситуация, общий план</a:t>
            </a:r>
            <a:endParaRPr lang="en-US" sz="13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904" y="4124623"/>
            <a:ext cx="826868" cy="1044773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296067" y="4289921"/>
            <a:ext cx="4240503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: (двоеточие)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7296067" y="4739481"/>
            <a:ext cx="4240503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Знак, что сейчас последует уточняющий вопрос</a:t>
            </a:r>
            <a:endParaRPr lang="en-US" sz="130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904" y="5169396"/>
            <a:ext cx="826868" cy="104477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296067" y="5334695"/>
            <a:ext cx="4240503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Часть 2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7296067" y="5784255"/>
            <a:ext cx="4240503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Прямой вопрос, вытекающий из первой части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08" y="112316"/>
            <a:ext cx="4422069" cy="66332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487462"/>
            <a:ext cx="6296860" cy="1545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b="1" spc="-65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Тире: резкий поворот, следствие или противопоставление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233360" y="2236589"/>
            <a:ext cx="62968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Тире — самый «динамичный» знак в БСП. Оно передаёт </a:t>
            </a:r>
            <a:pPr algn="l" indent="0" marL="0">
              <a:lnSpc>
                <a:spcPct val="127000"/>
              </a:lnSpc>
              <a:buNone/>
            </a:pPr>
            <a:r>
              <a:rPr lang="en-US" sz="1150" b="1" spc="-24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резкость, неожиданность, контраст</a:t>
            </a:r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логическое следствие, которое вытекает из первой части.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2846586"/>
            <a:ext cx="3080467" cy="1922661"/>
          </a:xfrm>
          <a:prstGeom prst="roundRect">
            <a:avLst>
              <a:gd name="adj" fmla="val 3274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89527" y="3002756"/>
            <a:ext cx="449648" cy="449659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3150" y="3126383"/>
            <a:ext cx="202302" cy="20230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89527" y="3588246"/>
            <a:ext cx="2768134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Следствие / результат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389527" y="3927277"/>
            <a:ext cx="276813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Первая часть — причина, вторая — вывод.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Грянул гром — лошади шарахнулись в сторону.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8449654" y="2846586"/>
            <a:ext cx="3080566" cy="1922661"/>
          </a:xfrm>
          <a:prstGeom prst="roundRect">
            <a:avLst>
              <a:gd name="adj" fmla="val 3274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8605821" y="3002756"/>
            <a:ext cx="449648" cy="449659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9444" y="3126383"/>
            <a:ext cx="202302" cy="20230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605821" y="3588246"/>
            <a:ext cx="2768233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Противопоставление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605821" y="3927277"/>
            <a:ext cx="276823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Смысл «а» или «но».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Семь раз отмерь — один раз отрежь.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233360" y="4905077"/>
            <a:ext cx="6296860" cy="1465461"/>
          </a:xfrm>
          <a:prstGeom prst="roundRect">
            <a:avLst>
              <a:gd name="adj" fmla="val 4296"/>
            </a:avLst>
          </a:prstGeom>
          <a:solidFill>
            <a:srgbClr val="E0D7F4"/>
          </a:solidFill>
          <a:ln w="6350">
            <a:solidFill>
              <a:srgbClr val="C6BDDA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389527" y="5061248"/>
            <a:ext cx="449648" cy="449659"/>
          </a:xfrm>
          <a:prstGeom prst="ellipse">
            <a:avLst/>
          </a:prstGeom>
          <a:solidFill>
            <a:srgbClr val="6237C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3150" y="5184874"/>
            <a:ext cx="202302" cy="20230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89527" y="5646738"/>
            <a:ext cx="5984527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Быстрая смена событий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5389527" y="5985768"/>
            <a:ext cx="598452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 «кадр сменился».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Сыр выпал — с ним была плутовка такова.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11969"/>
            <a:ext cx="10868745" cy="515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b="1" spc="-65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Тире ещё: время, условие, неожиданность</a:t>
            </a:r>
            <a:endParaRPr lang="en-US" sz="3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383605"/>
            <a:ext cx="4689755" cy="46898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23290" y="1353046"/>
            <a:ext cx="5813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Тире ставится и тогда, когда первая часть описывает </a:t>
            </a:r>
            <a:pPr algn="l" indent="0" marL="0">
              <a:lnSpc>
                <a:spcPct val="127000"/>
              </a:lnSpc>
              <a:buNone/>
            </a:pPr>
            <a:r>
              <a:rPr lang="en-US" sz="1150" b="1" spc="-24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условие или момент времени</a:t>
            </a:r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вторая — то, что происходит при этом условии или в этот момент.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723290" y="1946077"/>
            <a:ext cx="5813180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Случаи постановки</a:t>
            </a:r>
            <a:endParaRPr lang="en-US" sz="1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290" y="2356445"/>
            <a:ext cx="5813180" cy="11883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26485" y="2810073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6477632" y="2525316"/>
            <a:ext cx="4889973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Временная зависимость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6477632" y="2918718"/>
            <a:ext cx="48899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Можно подставить «когда».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Настанет утро — птицы запоют.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3290" y="3680619"/>
            <a:ext cx="5813180" cy="118834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26485" y="4134247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6477632" y="3849489"/>
            <a:ext cx="4889973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Условие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477632" y="4242891"/>
            <a:ext cx="48899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Можно подставить «если».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Любишь кататься — люби и саночки возить.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3290" y="5004792"/>
            <a:ext cx="5813180" cy="118834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926485" y="5458420"/>
            <a:ext cx="224824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b="1" spc="-35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6477632" y="5173663"/>
            <a:ext cx="4889973" cy="257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spc="-3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Неожиданность</a:t>
            </a:r>
            <a:endParaRPr lang="en-US" sz="1600" dirty="0"/>
          </a:p>
        </p:txBody>
      </p:sp>
      <p:sp>
        <p:nvSpPr>
          <p:cNvPr id="17" name="Text 11"/>
          <p:cNvSpPr/>
          <p:nvPr/>
        </p:nvSpPr>
        <p:spPr>
          <a:xfrm>
            <a:off x="6477632" y="5567065"/>
            <a:ext cx="48899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5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Действие второй части совершенно неожиданно. Пример: </a:t>
            </a:r>
            <a:pPr algn="l" indent="0" marL="0">
              <a:lnSpc>
                <a:spcPct val="127000"/>
              </a:lnSpc>
              <a:buNone/>
            </a:pPr>
            <a:r>
              <a:rPr lang="en-US" sz="1150" i="1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 оглянулся — никого не было.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92720"/>
            <a:ext cx="10868745" cy="444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spc="-5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Ловушки и быстрые самопроверки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138634"/>
            <a:ext cx="11478330" cy="184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00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Ошибки в БСП чаще всего возникают от спешки: ставят первый попавшийся знак вместо того, чтобы разобраться в смысловых отношениях. Вот короткий алгоритм проверки.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9830" y="1436191"/>
            <a:ext cx="8452035" cy="38683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41606" y="4370639"/>
            <a:ext cx="1586817" cy="336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Проверь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341783" y="4202510"/>
            <a:ext cx="1586817" cy="672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Выбери знак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4352827" y="4370639"/>
            <a:ext cx="1586817" cy="336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Определи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2320397" y="4370639"/>
            <a:ext cx="1586817" cy="336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Прочитай</a:t>
            </a:r>
            <a:endParaRPr lang="en-US" sz="2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5418038"/>
            <a:ext cx="5383872" cy="9471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85902" y="5566271"/>
            <a:ext cx="5011215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spc="-28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Частая ошибка №1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85902" y="5848846"/>
            <a:ext cx="5011215" cy="3681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00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Путают двоеточие и тире. Вспомни: двоеточие — «сейчас поясню», тире — «вот неожиданный результат/контраст».</a:t>
            </a:r>
            <a:endParaRPr lang="en-US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6249" y="5418038"/>
            <a:ext cx="5383971" cy="94714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370677" y="5566271"/>
            <a:ext cx="5011314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spc="-28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Частая ошибка №2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370677" y="5848846"/>
            <a:ext cx="5011314" cy="3681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1000" spc="-20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Забывают о точке с запятой. Если части длинные и уже содержат запятые внутри — запятая между ними выглядит слабо, нужна точка с запятой.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2026-08-18T19:12:54Z</dcterms:created>
  <dcterms:modified xsi:type="dcterms:W3CDTF">2026-08-18T19:12:54Z</dcterms:modified>
</cp:coreProperties>
</file>