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Crimson Pro Black"/>
      <p:regular r:id="rId201314"/>
    </p:embeddedFont>
    <p:embeddedFont>
      <p:font typeface="Crimson Pro"/>
      <p:regular r:id="rId201315"/>
    </p:embeddedFont>
    <p:embeddedFont>
      <p:font typeface="Crimson Pro SemiBold"/>
      <p:regular r:id="rId201316"/>
    </p:embeddedFont>
    <p:embeddedFont>
      <p:font typeface="Crimson Pro Bold"/>
      <p:regular r:id="rId201317"/>
    </p:embeddedFont>
    <p:embeddedFont>
      <p:font typeface="Heebo"/>
      <p:regular r:id="rId201318"/>
    </p:embeddedFont>
    <p:embeddedFont>
      <p:font typeface="Heebo SemiBold"/>
      <p:regular r:id="rId201319"/>
    </p:embeddedFont>
    <p:embeddedFont>
      <p:font typeface="Heebo Bold"/>
      <p:regular r:id="rId201320"/>
    </p:embeddedFont>
    <p:embeddedFont>
      <p:font typeface="Heebo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3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2165945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Знаки препинания в СПП: примеры легко и просто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5233360" y="3447455"/>
            <a:ext cx="6296860" cy="12445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Сложноподчинённые предложения пугают многих — но стоит разобраться в логике расстановки знаков, и всё встаёт на свои места. Разберём главное: структурно, понятно, с примерами.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Сайфудинова Динора Михайловна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8587" y="118170"/>
            <a:ext cx="4414330" cy="66216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62769"/>
            <a:ext cx="6296860" cy="9852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Финальная памятка: что запомнить про СПП за 30 секунд</a:t>
            </a:r>
            <a:endParaRPr lang="en-US" sz="3100" dirty="0"/>
          </a:p>
        </p:txBody>
      </p:sp>
      <p:sp>
        <p:nvSpPr>
          <p:cNvPr id="5" name="Shape 2"/>
          <p:cNvSpPr/>
          <p:nvPr/>
        </p:nvSpPr>
        <p:spPr>
          <a:xfrm>
            <a:off x="661475" y="1773337"/>
            <a:ext cx="354599" cy="354608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6" name="Text 3"/>
          <p:cNvSpPr/>
          <p:nvPr/>
        </p:nvSpPr>
        <p:spPr>
          <a:xfrm>
            <a:off x="720558" y="1802854"/>
            <a:ext cx="236432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1166287" y="1827510"/>
            <a:ext cx="5792047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Придаточное от главного — запятой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166287" y="2163862"/>
            <a:ext cx="5792047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Это главное правило, охватывающее большинство случаев. Не важно, где стоит придаточное — до или после главного: запятая стоит на границе.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61475" y="2956818"/>
            <a:ext cx="354599" cy="354608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720558" y="2986336"/>
            <a:ext cx="236432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1166287" y="3010991"/>
            <a:ext cx="5792047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Следи за стыками и вложенными частями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166287" y="3347343"/>
            <a:ext cx="5792047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При последовательном подчинении и сложных конструкциях запятые нужны на каждой синтаксической границе — не пропускай стыки союзов.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61475" y="4140299"/>
            <a:ext cx="354599" cy="354608"/>
          </a:xfrm>
          <a:prstGeom prst="roundRect">
            <a:avLst>
              <a:gd name="adj" fmla="val 6668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720558" y="4169817"/>
            <a:ext cx="236432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3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166287" y="4194473"/>
            <a:ext cx="5792047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Объясняй знак через синтаксис и смысл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166287" y="4530824"/>
            <a:ext cx="5792047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Тогда примеры будут действительно «легко и просто» — не зазубренные правила, а понятая логика. Видишь структуру → ставишь знак → объясняешь почему.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61475" y="5438577"/>
            <a:ext cx="6296860" cy="856655"/>
          </a:xfrm>
          <a:prstGeom prst="roundRect">
            <a:avLst>
              <a:gd name="adj" fmla="val 2760"/>
            </a:avLst>
          </a:prstGeom>
          <a:solidFill>
            <a:srgbClr val="CCD7FF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030" y="5655370"/>
            <a:ext cx="197044" cy="15755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173629" y="5628184"/>
            <a:ext cx="5627150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Пунктуация в СПП — это не исключения, а система. Освой структурный принцип — и большинство случаев решаются сами собой.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1093093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Пунктуация как «ноты»: сразу видно границы смысла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2374602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Знаки препинания — это не украшение текста, а инструмент его смысловой и синтаксической организации. Они показывают, где заканчивается одна мысль и начинается другая, какие части предложения связаны, а какие — противопоставлены.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09516" y="3805138"/>
            <a:ext cx="665840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Помиловать нельзя казнить.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61475" y="3619103"/>
            <a:ext cx="19050" cy="636687"/>
          </a:xfrm>
          <a:prstGeom prst="roundRect">
            <a:avLst>
              <a:gd name="adj" fmla="val 49999"/>
            </a:avLst>
          </a:prstGeom>
          <a:solidFill>
            <a:srgbClr val="2150FE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4441825"/>
            <a:ext cx="629686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Знаменитый пример наглядно показывает: один и тот же текст без запятой меняет смысл на противоположный. Запятая в нужном месте буквально решает судьбу — «Помиловать нельзя, казнить» или «Помиловать, нельзя казнить». Именно поэтому знаки препинания — это не опционально, а обязательно.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2472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Главный принцип: структурный, синтаксический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42415" y="2489498"/>
            <a:ext cx="6034333" cy="1796355"/>
          </a:xfrm>
          <a:prstGeom prst="roundRect">
            <a:avLst>
              <a:gd name="adj" fmla="val 1381"/>
            </a:avLst>
          </a:prstGeom>
          <a:solidFill>
            <a:srgbClr val="2150FE"/>
          </a:solidFill>
          <a:ln/>
        </p:spPr>
      </p:sp>
      <p:sp>
        <p:nvSpPr>
          <p:cNvPr id="4" name="Text 2"/>
          <p:cNvSpPr/>
          <p:nvPr/>
        </p:nvSpPr>
        <p:spPr>
          <a:xfrm>
            <a:off x="707710" y="2654796"/>
            <a:ext cx="5703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Современная пунктуация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07710" y="3078559"/>
            <a:ext cx="57037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Опирается на структуру предложения: где придаточные части, там и расставляются знаки. Это не вкусовщина и не интонационное ощущение — это правило, которое можно объяснить.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867452" y="2654796"/>
            <a:ext cx="466901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Смысл + интонация + синтаксис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67452" y="3078559"/>
            <a:ext cx="4669018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Все три начала работают вместе. Интонация подсказывает, но главное слово — за синтаксической структурой. Именно понимание структуры позволяет объяснить каждый знак логично и уверенно.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61475" y="4471888"/>
            <a:ext cx="10868745" cy="661293"/>
          </a:xfrm>
          <a:prstGeom prst="roundRect">
            <a:avLst>
              <a:gd name="adj" fmla="val 3752"/>
            </a:avLst>
          </a:prstGeom>
          <a:solidFill>
            <a:srgbClr val="CCD7FF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4711601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98731" y="4678462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Ключ к пунктуации в СПП — видеть границы частей, а не «слышать паузы».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41971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Три группы знаков в СПП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489398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 сложноподчинённых предложениях встречаются знаки разных функций. Понимать их группы — значит понимать логику расстановки.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3204666"/>
            <a:ext cx="3512653" cy="2011362"/>
          </a:xfrm>
          <a:prstGeom prst="roundRect">
            <a:avLst>
              <a:gd name="adj" fmla="val 1233"/>
            </a:avLst>
          </a:prstGeom>
          <a:solidFill>
            <a:srgbClr val="F2EEEE"/>
          </a:solidFill>
          <a:ln/>
        </p:spPr>
      </p:sp>
      <p:sp>
        <p:nvSpPr>
          <p:cNvPr id="5" name="Text 3"/>
          <p:cNvSpPr/>
          <p:nvPr/>
        </p:nvSpPr>
        <p:spPr>
          <a:xfrm>
            <a:off x="826769" y="3369965"/>
            <a:ext cx="318206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Отделительные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6769" y="3727648"/>
            <a:ext cx="31820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Точка, вопросительный знак, восклицательный, многоточие — завершают всё высказывание целиком, отделяют одно предложение от другого.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39422" y="3204666"/>
            <a:ext cx="3512752" cy="2011362"/>
          </a:xfrm>
          <a:prstGeom prst="roundRect">
            <a:avLst>
              <a:gd name="adj" fmla="val 1233"/>
            </a:avLst>
          </a:pr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4504716" y="3369965"/>
            <a:ext cx="318216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Разделительные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04716" y="3727648"/>
            <a:ext cx="3182163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Запятая, тире, двоеточие, точка с запятой — разделяют части внутри СПП: главное и придаточное, однородные придаточные и т. д.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017468" y="3204666"/>
            <a:ext cx="3512653" cy="2011362"/>
          </a:xfrm>
          <a:prstGeom prst="roundRect">
            <a:avLst>
              <a:gd name="adj" fmla="val 1233"/>
            </a:avLst>
          </a:prstGeom>
          <a:solidFill>
            <a:srgbClr val="F2EEEE"/>
          </a:solidFill>
          <a:ln/>
        </p:spPr>
      </p:sp>
      <p:sp>
        <p:nvSpPr>
          <p:cNvPr id="11" name="Text 9"/>
          <p:cNvSpPr/>
          <p:nvPr/>
        </p:nvSpPr>
        <p:spPr>
          <a:xfrm>
            <a:off x="8182762" y="3369965"/>
            <a:ext cx="318206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Выделительные (парные)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182762" y="3727648"/>
            <a:ext cx="31820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Могут встречаться внутри сложного предложения, когда вводные конструкции или обособленные члены входят в состав главной или придаточной части.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1357709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База СПП: придаточное почти всегда отделяем запятой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5233360" y="2639219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Главное правило, которое охватывает большинство случаев: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придаточное предложение отделяется от главного запятой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 Это прямое следствие структурного принципа — части сложного предложения имеют собственные границы, и именно запятая их маркирует.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1401" y="4069755"/>
            <a:ext cx="665840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Я знаю, 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2150FE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что ты придёшь.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233360" y="3883720"/>
            <a:ext cx="19050" cy="636687"/>
          </a:xfrm>
          <a:prstGeom prst="roundRect">
            <a:avLst>
              <a:gd name="adj" fmla="val 49999"/>
            </a:avLst>
          </a:prstGeom>
          <a:solidFill>
            <a:srgbClr val="2150FE"/>
          </a:solidFill>
          <a:ln/>
        </p:spPr>
      </p:sp>
      <p:sp>
        <p:nvSpPr>
          <p:cNvPr id="8" name="Text 5"/>
          <p:cNvSpPr/>
          <p:nvPr/>
        </p:nvSpPr>
        <p:spPr>
          <a:xfrm>
            <a:off x="5233360" y="4706441"/>
            <a:ext cx="629686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Запятая стоит перед союзом «что» — она отделяет главное предложение от придаточного. Это работает независимо от интонации, с которой вы читаете фразу. Запятая — главный и самый частотный инструмент пунктуации в СПП.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06475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Схемы: придаточное после главного и перед ним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853902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Позиция придаточного по отношению к главному влияет на место запятой, но не на её наличие — она нужна в обоих случаях.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304554"/>
            <a:ext cx="826868" cy="121751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53638" y="2469852"/>
            <a:ext cx="987658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Придаточное после главного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653638" y="2827536"/>
            <a:ext cx="987658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«Я подожду, когда ты освободишься.»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Запятая ставится перед придаточным. Главная часть завершена, после неё — союз и зависимая часть.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75" y="3522067"/>
            <a:ext cx="826868" cy="121751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53638" y="3687366"/>
            <a:ext cx="987658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Придаточное перед главным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653638" y="4045049"/>
            <a:ext cx="987658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«Когда ты освободишься, я подожду.»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Запятая ставится после придаточного. Зависимая часть вынесена вперёд, затем — запятая и главная часть.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61475" y="4925616"/>
            <a:ext cx="10868745" cy="925909"/>
          </a:xfrm>
          <a:prstGeom prst="roundRect">
            <a:avLst>
              <a:gd name="adj" fmla="val 2679"/>
            </a:avLst>
          </a:prstGeom>
          <a:solidFill>
            <a:srgbClr val="CCD7FF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" y="5165328"/>
            <a:ext cx="206667" cy="16529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98731" y="5132189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Схема проста: запятая всегда стоит на границе между главной и придаточной частями — с какой бы стороны они ни располагались.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6138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Стыки союзов и многоуровневые придаточные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208808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Здесь большинство учеников «теряют» внимание — конструкция усложняется, союзов становится несколько, и непонятно, где ставить запятые.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924076"/>
            <a:ext cx="3512653" cy="25725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2017" y="3108424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Последовательное подчинение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22017" y="3724573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Одно придаточное зависит от другого. Запятые ставятся на каждом стыке: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«Я думал, что он знает, где лежат документы.»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— два придаточных, две запятые на их границах.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924076"/>
            <a:ext cx="3512752" cy="25725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99964" y="3108424"/>
            <a:ext cx="30678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Однородные придаточные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99964" y="3466108"/>
            <a:ext cx="3067866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Если несколько придаточных относятся к одному главному и соединены без союза — между ними запятая. С союзом «и» — запятая не нужна, как и при однородных членах.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2924076"/>
            <a:ext cx="3512653" cy="25725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78010" y="3108424"/>
            <a:ext cx="306776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Знаки внутри придаточного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278010" y="3466108"/>
            <a:ext cx="3067767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Если внутри придаточной части есть собственные обособленные члены или вводные слова — запятые расставляются по общим правилам, независимо от границ СПП.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90799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Почему «запятая всегда» не работает: случаи выбора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720876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Когда структура «спорит» с интонацией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3144639"/>
            <a:ext cx="523266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Иногда читатель «слышит» паузу там, где синтаксис её не требует — и наоборот. В таких случаях решает структурный принцип: определяем, где главная часть, где зависимая, и ставим знак по границе.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184844" y="2555577"/>
            <a:ext cx="5470785" cy="1796355"/>
          </a:xfrm>
          <a:prstGeom prst="roundRect">
            <a:avLst>
              <a:gd name="adj" fmla="val 1381"/>
            </a:avLst>
          </a:prstGeom>
          <a:solidFill>
            <a:srgbClr val="2150FE"/>
          </a:solidFill>
          <a:ln/>
        </p:spPr>
      </p:sp>
      <p:sp>
        <p:nvSpPr>
          <p:cNvPr id="6" name="Text 4"/>
          <p:cNvSpPr/>
          <p:nvPr/>
        </p:nvSpPr>
        <p:spPr>
          <a:xfrm>
            <a:off x="6350139" y="2720876"/>
            <a:ext cx="51401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Как объяснять знак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350139" y="3144639"/>
            <a:ext cx="514019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Не «я так чувствую» и не «здесь пауза» — а: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«Это придаточное предложение, оно зависит от главного, граница между ними — запятая».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Такой подход даёт уверенность и помогает проверить себя.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61475" y="4537968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Смысловое членение может подсказывать расстановку знаков, но только тогда, когда оно совпадает с синтаксической структурой. Объяснение через отношения частей — главный инструмент грамотного пунктуатора.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238845"/>
            <a:ext cx="10868745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Интонация + знак: точка и тире в сложном высказывании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2603004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Не все знаки в сложном предложении взаимозаменяемы. У каждого — своя роль и своё место.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053655"/>
            <a:ext cx="413434" cy="41344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673773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Точка в СПП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61475" y="4031456"/>
            <a:ext cx="348507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Завершает всё предложение целиком. Внутри СПП точку не ставят — она разорвала бы сложную конструкцию на два самостоятельных предложения. Решают не «впечатление», а границы частей.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3053655"/>
            <a:ext cx="413434" cy="41344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53213" y="3673773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Тире в СПП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353213" y="4031456"/>
            <a:ext cx="3485170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Возможно как знак неожиданности, присоединения или усиления смысла. Но тире — это стилистический выбор, а не замена запятой между главным и придаточным. Запятая обязательна, тире — дополнительно.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5050" y="3053655"/>
            <a:ext cx="413434" cy="41344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45050" y="3673773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Двоеточие в СПП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045050" y="4031456"/>
            <a:ext cx="348517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Используется реже: когда вторая часть раскрывает содержание первой или указывает причину. Требует осознанного выбора и понимания смысловых отношений между частями.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2026-08-18T19:12:29Z</dcterms:created>
  <dcterms:modified xsi:type="dcterms:W3CDTF">2026-08-18T19:12:29Z</dcterms:modified>
</cp:coreProperties>
</file>