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Crimson Pro Black"/>
      <p:regular r:id="rId201314"/>
    </p:embeddedFont>
    <p:embeddedFont>
      <p:font typeface="Crimson Pro"/>
      <p:regular r:id="rId201315"/>
    </p:embeddedFont>
    <p:embeddedFont>
      <p:font typeface="Crimson Pro Bold"/>
      <p:regular r:id="rId201316"/>
    </p:embeddedFont>
    <p:embeddedFont>
      <p:font typeface="Open Sans Bold"/>
      <p:regular r:id="rId201317"/>
    </p:embeddedFont>
    <p:embeddedFont>
      <p:font typeface="Open Sans"/>
      <p:regular r:id="rId2013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C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4.png"/><Relationship Id="rId5" Type="http://schemas.openxmlformats.org/officeDocument/2006/relationships/image" Target="../media/image-5-5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454" y="141684"/>
            <a:ext cx="4382978" cy="65746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2431951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Знаки препинания в ССП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5233360" y="3306068"/>
            <a:ext cx="6296860" cy="11198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650"/>
              </a:spcAft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Примеры кратко и легко — всё, что нужно знать о сложносочинённых предложениях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Сайфудинова Динора Михайловна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75370"/>
            <a:ext cx="10868745" cy="553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Шпаргалка: главное о ССП</a:t>
            </a:r>
            <a:endParaRPr lang="en-US" sz="3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461294"/>
            <a:ext cx="5434373" cy="70881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8675" y="2336205"/>
            <a:ext cx="5079972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Основа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838675" y="2712740"/>
            <a:ext cx="5079972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ССП = союз + две равноправные части со своими грамматическими центрами</a:t>
            </a:r>
            <a:endParaRPr lang="en-US" sz="13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848" y="1461294"/>
            <a:ext cx="5434373" cy="7088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273048" y="2336205"/>
            <a:ext cx="5079972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Чаще всего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6273048" y="2712740"/>
            <a:ext cx="5079972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Запятая перед союзом — базовое правило для большинства случаев</a:t>
            </a:r>
            <a:endParaRPr lang="en-US" sz="13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75" y="3439220"/>
            <a:ext cx="5434373" cy="70881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38675" y="4314130"/>
            <a:ext cx="5079972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Исключение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838675" y="4690666"/>
            <a:ext cx="5079972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Общий второстепенный член или обстоятельство → запятую убираем</a:t>
            </a:r>
            <a:endParaRPr lang="en-US" sz="13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48" y="3439220"/>
            <a:ext cx="5434373" cy="70881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273048" y="4314130"/>
            <a:ext cx="5079972" cy="276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Сложные случаи</a:t>
            </a:r>
            <a:endParaRPr lang="en-US" sz="1700" dirty="0"/>
          </a:p>
        </p:txBody>
      </p:sp>
      <p:sp>
        <p:nvSpPr>
          <p:cNvPr id="14" name="Text 8"/>
          <p:cNvSpPr/>
          <p:nvPr/>
        </p:nvSpPr>
        <p:spPr>
          <a:xfrm>
            <a:off x="6273048" y="4690666"/>
            <a:ext cx="5079972" cy="5492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Точка с запятой при распространённости, тире при резком противопоставлении</a:t>
            </a:r>
            <a:endParaRPr lang="en-US" sz="1350" dirty="0"/>
          </a:p>
        </p:txBody>
      </p:sp>
      <p:sp>
        <p:nvSpPr>
          <p:cNvPr id="15" name="Shape 9"/>
          <p:cNvSpPr/>
          <p:nvPr/>
        </p:nvSpPr>
        <p:spPr>
          <a:xfrm>
            <a:off x="661475" y="5603974"/>
            <a:ext cx="10868745" cy="678656"/>
          </a:xfrm>
          <a:prstGeom prst="roundRect">
            <a:avLst>
              <a:gd name="adj" fmla="val 10967"/>
            </a:avLst>
          </a:prstGeom>
          <a:solidFill>
            <a:srgbClr val="EBE2E0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675" y="5843389"/>
            <a:ext cx="221451" cy="17720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237326" y="5814318"/>
            <a:ext cx="10725279" cy="274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Главное правило работает в 90% случаев: </a:t>
            </a:r>
            <a:pPr algn="l" indent="0" marL="0">
              <a:lnSpc>
                <a:spcPct val="129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видишь союз между двумя центрами — ставь запятую.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676797"/>
            <a:ext cx="3504219" cy="350430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633201" y="1796455"/>
            <a:ext cx="6903269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Что такое ССП?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4633201" y="2576116"/>
            <a:ext cx="6903269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Сложносочинённое предложение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это предложение, в котором две или более части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равноправны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соединены сочинительным союзом. Каждая часть грамматически самостоятельна и может существовать отдельно.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4633201" y="3998416"/>
            <a:ext cx="6903269" cy="1039416"/>
          </a:xfrm>
          <a:prstGeom prst="roundRect">
            <a:avLst>
              <a:gd name="adj" fmla="val 7638"/>
            </a:avLst>
          </a:prstGeom>
          <a:solidFill>
            <a:srgbClr val="EBE2E0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208" y="4291509"/>
            <a:ext cx="236234" cy="1890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47449" y="4215705"/>
            <a:ext cx="610001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Пример: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«Небо затянуло тучами, 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начался дождь» — два независимых события, связанных союзом.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454" y="141684"/>
            <a:ext cx="4382978" cy="65746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933252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Какие союзы соединяют части ССП</a:t>
            </a:r>
            <a:endParaRPr lang="en-US" sz="3700" dirty="0"/>
          </a:p>
        </p:txBody>
      </p:sp>
      <p:sp>
        <p:nvSpPr>
          <p:cNvPr id="5" name="Shape 2"/>
          <p:cNvSpPr/>
          <p:nvPr/>
        </p:nvSpPr>
        <p:spPr>
          <a:xfrm>
            <a:off x="5233360" y="2398018"/>
            <a:ext cx="3053877" cy="1820069"/>
          </a:xfrm>
          <a:prstGeom prst="roundRect">
            <a:avLst>
              <a:gd name="adj" fmla="val 4362"/>
            </a:avLst>
          </a:prstGeom>
          <a:solidFill>
            <a:srgbClr val="EBE2E0"/>
          </a:solidFill>
          <a:ln w="6350">
            <a:solidFill>
              <a:srgbClr val="D1C8C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428717" y="2593380"/>
            <a:ext cx="26631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Соединительные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5428717" y="3002062"/>
            <a:ext cx="2663163" cy="1020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и, да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(= «и»),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тоже, также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«Пришла весна,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расцвели сады»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8476244" y="2398018"/>
            <a:ext cx="3053976" cy="1820069"/>
          </a:xfrm>
          <a:prstGeom prst="roundRect">
            <a:avLst>
              <a:gd name="adj" fmla="val 4362"/>
            </a:avLst>
          </a:prstGeom>
          <a:solidFill>
            <a:srgbClr val="EBE2E0"/>
          </a:solidFill>
          <a:ln w="6350">
            <a:solidFill>
              <a:srgbClr val="D1C8C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71601" y="2593380"/>
            <a:ext cx="26632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Противительные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8671601" y="3002062"/>
            <a:ext cx="2663262" cy="1020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а, но, да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(= «но»),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однако, зато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«Хотел помочь,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но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не успел»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5233360" y="4407098"/>
            <a:ext cx="6296860" cy="1517650"/>
          </a:xfrm>
          <a:prstGeom prst="roundRect">
            <a:avLst>
              <a:gd name="adj" fmla="val 5231"/>
            </a:avLst>
          </a:prstGeom>
          <a:solidFill>
            <a:srgbClr val="EBE2E0"/>
          </a:solidFill>
          <a:ln w="6350">
            <a:solidFill>
              <a:srgbClr val="D1C8C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5428717" y="4602460"/>
            <a:ext cx="59061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Разделительные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5428717" y="5011142"/>
            <a:ext cx="5906146" cy="7182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или, либо, то…то, не то…не то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То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светило солнце,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то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шёл дождь»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927100"/>
            <a:ext cx="10868745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Запятая в «типовом» ССП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971278"/>
            <a:ext cx="3504219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Основное правило просто: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запятая ставится перед сочинительным союзом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когда он соединяет две самостоятельные части предложения.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944936" y="3866059"/>
            <a:ext cx="322075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«Я ждал тебя на остановке, 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но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ты не пришёл»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61475" y="3695998"/>
            <a:ext cx="25399" cy="944959"/>
          </a:xfrm>
          <a:prstGeom prst="roundRect">
            <a:avLst>
              <a:gd name="adj" fmla="val 50001"/>
            </a:avLst>
          </a:prstGeom>
          <a:solidFill>
            <a:srgbClr val="835E54"/>
          </a:solidFill>
          <a:ln/>
        </p:spPr>
      </p:sp>
      <p:sp>
        <p:nvSpPr>
          <p:cNvPr id="6" name="Text 4"/>
          <p:cNvSpPr/>
          <p:nvPr/>
        </p:nvSpPr>
        <p:spPr>
          <a:xfrm>
            <a:off x="661475" y="4853583"/>
            <a:ext cx="350421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Здесь два грамматических центра: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я ждал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ты не пришёл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перед союзом нужна запятая.</a:t>
            </a:r>
            <a:endParaRPr lang="en-US" sz="145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33201" y="2351881"/>
            <a:ext cx="6903269" cy="302825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322317" y="4651990"/>
            <a:ext cx="1494457" cy="186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Часть 1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6292739" y="4891940"/>
            <a:ext cx="1553613" cy="149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подлежащее + сказуемое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8353118" y="2663483"/>
            <a:ext cx="1494457" cy="186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Часть 2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8323540" y="2903432"/>
            <a:ext cx="1553613" cy="149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9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подлежащее + сказуемое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1886" cy="68580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454" y="141684"/>
            <a:ext cx="4382978" cy="65746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3360" y="599777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«Разные центры» — запятая нужна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5233360" y="2064544"/>
            <a:ext cx="6296860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у каждой части ССП есть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свой грамматический центр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(подлежащее + сказуемое), запятая перед союзом обязательна.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882007"/>
            <a:ext cx="6296860" cy="174476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549364" y="3096419"/>
            <a:ext cx="576644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Пример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5549364" y="3505101"/>
            <a:ext cx="5766449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Солнце садилось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но было ещё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тепло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» — два центра: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солнце садилось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было тепло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Запятая перед 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но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обязательна.</a:t>
            </a: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4815780"/>
            <a:ext cx="6296860" cy="144234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549364" y="5030192"/>
            <a:ext cx="5766449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Как проверить</a:t>
            </a:r>
            <a:endParaRPr lang="en-US" sz="1850" dirty="0"/>
          </a:p>
        </p:txBody>
      </p:sp>
      <p:sp>
        <p:nvSpPr>
          <p:cNvPr id="11" name="Text 6"/>
          <p:cNvSpPr/>
          <p:nvPr/>
        </p:nvSpPr>
        <p:spPr>
          <a:xfrm>
            <a:off x="5549364" y="5438874"/>
            <a:ext cx="5766449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Разбейте предложение на части в месте союза. Если обе части — полноценные предложения, запятая нужна.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4768"/>
            <a:ext cx="10868745" cy="3046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Запятая НЕ ставится: общий элемент (1)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661475" y="3182441"/>
            <a:ext cx="5315512" cy="152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Правило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61475" y="3384947"/>
            <a:ext cx="5315512" cy="236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Если перед обеими частями ССП есть </a:t>
            </a:r>
            <a:pPr algn="l" indent="0" marL="0">
              <a:lnSpc>
                <a:spcPct val="101000"/>
              </a:lnSpc>
              <a:buNone/>
            </a:pPr>
            <a:r>
              <a:rPr lang="en-US" sz="7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общий второстепенный член предложения</a:t>
            </a:r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он «связывает» части — запятая перед союзом </a:t>
            </a:r>
            <a:pPr algn="l" indent="0" marL="0">
              <a:lnSpc>
                <a:spcPct val="101000"/>
              </a:lnSpc>
              <a:buNone/>
            </a:pPr>
            <a:r>
              <a:rPr lang="en-US" sz="7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 нужна</a:t>
            </a:r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807620" y="3722688"/>
            <a:ext cx="5778951" cy="118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</a:t>
            </a:r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парке</a:t>
            </a:r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друзья либо гуляли, либо сидели на скамейке»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661475" y="3677543"/>
            <a:ext cx="12700" cy="208359"/>
          </a:xfrm>
          <a:prstGeom prst="roundRect">
            <a:avLst>
              <a:gd name="adj" fmla="val 49999"/>
            </a:avLst>
          </a:prstGeom>
          <a:solidFill>
            <a:srgbClr val="835E54"/>
          </a:solidFill>
          <a:ln/>
        </p:spPr>
      </p:sp>
      <p:sp>
        <p:nvSpPr>
          <p:cNvPr id="7" name="Text 5"/>
          <p:cNvSpPr/>
          <p:nvPr/>
        </p:nvSpPr>
        <p:spPr>
          <a:xfrm>
            <a:off x="661475" y="3942358"/>
            <a:ext cx="5925096" cy="118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Общее обстоятельство места </a:t>
            </a:r>
            <a:pPr algn="l" indent="0" marL="0">
              <a:lnSpc>
                <a:spcPct val="101000"/>
              </a:lnSpc>
              <a:buNone/>
            </a:pPr>
            <a:r>
              <a:rPr lang="en-US" sz="7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«в парке»</a:t>
            </a:r>
            <a:pPr algn="l" indent="0" marL="0">
              <a:lnSpc>
                <a:spcPct val="101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относится к обеим частям — союз не требует запятой.</a:t>
            </a:r>
            <a:endParaRPr lang="en-US" sz="7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1058" y="961132"/>
            <a:ext cx="5315512" cy="53156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4263" y="141684"/>
            <a:ext cx="4382978" cy="65746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1429147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Запятая НЕ ставится: общий элемент (2)</a:t>
            </a:r>
            <a:endParaRPr lang="en-US" sz="3700" dirty="0"/>
          </a:p>
        </p:txBody>
      </p:sp>
      <p:sp>
        <p:nvSpPr>
          <p:cNvPr id="5" name="Shape 2"/>
          <p:cNvSpPr/>
          <p:nvPr/>
        </p:nvSpPr>
        <p:spPr>
          <a:xfrm>
            <a:off x="661475" y="2893913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6350">
            <a:solidFill>
              <a:srgbClr val="D1C8C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2365" y="2929334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275723" y="2958802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Общее обстоятельство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1275723" y="3367484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 улице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стало темно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начался дождь» — обстоятельство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«на улице»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общее, запятая не нужна.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61475" y="4350345"/>
            <a:ext cx="425241" cy="42525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6350">
            <a:solidFill>
              <a:srgbClr val="D1C8C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2365" y="4385766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275723" y="4415234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Общее вводное слово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275723" y="4823916"/>
            <a:ext cx="568261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Кажется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он устал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ему нужен отдых» — вводное слово относится к обеим частям.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8241"/>
            <a:ext cx="10868745" cy="5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Многосоюзие: запятая перед каждым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661475" y="2453680"/>
            <a:ext cx="3532397" cy="10449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</a:t>
            </a:r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повторяющихся союзах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(либо…либо, то…то, или…или, ни…ни) запятая ставится </a:t>
            </a:r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перед каждым последующим союзом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начиная со второго.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918346" y="3812977"/>
            <a:ext cx="3275526" cy="522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Либо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он придёт</a:t>
            </a:r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,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либо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я уйду</a:t>
            </a:r>
            <a:pPr algn="l" indent="0" marL="0">
              <a:lnSpc>
                <a:spcPct val="127000"/>
              </a:lnSpc>
              <a:buNone/>
            </a:pPr>
            <a:r>
              <a:rPr lang="en-US" sz="130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,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либо</a:t>
            </a:r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мы решим всё завтра»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475" y="3673277"/>
            <a:ext cx="19050" cy="801886"/>
          </a:xfrm>
          <a:prstGeom prst="roundRect">
            <a:avLst>
              <a:gd name="adj" fmla="val 49999"/>
            </a:avLst>
          </a:prstGeom>
          <a:solidFill>
            <a:srgbClr val="835E54"/>
          </a:solidFill>
          <a:ln/>
        </p:spPr>
      </p:sp>
      <p:sp>
        <p:nvSpPr>
          <p:cNvPr id="6" name="Text 4"/>
          <p:cNvSpPr/>
          <p:nvPr/>
        </p:nvSpPr>
        <p:spPr>
          <a:xfrm>
            <a:off x="661475" y="4649788"/>
            <a:ext cx="3532397" cy="522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Три части — две запятые. Перед первым «либо» запятой нет.</a:t>
            </a:r>
            <a:endParaRPr lang="en-US" sz="13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4607" y="1470918"/>
            <a:ext cx="4965377" cy="468411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071305" y="4551451"/>
            <a:ext cx="1576322" cy="247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Часть 1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6071305" y="4869087"/>
            <a:ext cx="1576322" cy="3769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9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Начальная фраза до первого союза.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258286" y="2388454"/>
            <a:ext cx="1576322" cy="247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Часть 2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7258286" y="2706089"/>
            <a:ext cx="1576322" cy="3769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9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Продолжение после первого союза.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15470" y="4551451"/>
            <a:ext cx="1576322" cy="247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Часть 3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8515470" y="4869087"/>
            <a:ext cx="1576322" cy="3769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9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Заключение после второго союза.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19809" y="0"/>
            <a:ext cx="4571886" cy="68580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4263" y="141684"/>
            <a:ext cx="4382978" cy="657463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592733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Точка с запятой и тире: редкие, но важные</a:t>
            </a:r>
            <a:endParaRPr lang="en-US" sz="3700" dirty="0"/>
          </a:p>
        </p:txBody>
      </p:sp>
      <p:sp>
        <p:nvSpPr>
          <p:cNvPr id="5" name="Shape 2"/>
          <p:cNvSpPr/>
          <p:nvPr/>
        </p:nvSpPr>
        <p:spPr>
          <a:xfrm>
            <a:off x="661475" y="2057499"/>
            <a:ext cx="6296860" cy="2160588"/>
          </a:xfrm>
          <a:prstGeom prst="roundRect">
            <a:avLst>
              <a:gd name="adj" fmla="val 3674"/>
            </a:avLst>
          </a:prstGeom>
          <a:solidFill>
            <a:srgbClr val="FFFCFA"/>
          </a:solidFill>
          <a:ln w="25399">
            <a:solidFill>
              <a:srgbClr val="D1C8C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75881" y="2271911"/>
            <a:ext cx="586804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Точка с запятой ( ; )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75881" y="2680593"/>
            <a:ext cx="5868047" cy="13230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Используется, когда части ССП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сильно распространены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или уже содержат внутри свои запятые.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«Гроза давно прошла, небо прояснилось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;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но на душе было тревожно»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61475" y="4407098"/>
            <a:ext cx="6296860" cy="1858169"/>
          </a:xfrm>
          <a:prstGeom prst="roundRect">
            <a:avLst>
              <a:gd name="adj" fmla="val 4272"/>
            </a:avLst>
          </a:prstGeom>
          <a:solidFill>
            <a:srgbClr val="FFFCFA"/>
          </a:solidFill>
          <a:ln w="25399">
            <a:solidFill>
              <a:srgbClr val="D1C8C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75881" y="4621510"/>
            <a:ext cx="586804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Тире ( — )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875881" y="5030192"/>
            <a:ext cx="5868047" cy="1020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Ставится при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резком противопоставлении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или когда вторая часть выражает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неожиданное следствие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4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«Я оглянулся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</a:t>
            </a:r>
            <a:pPr algn="l" indent="0" marL="0">
              <a:lnSpc>
                <a:spcPct val="133000"/>
              </a:lnSpc>
              <a:buNone/>
            </a:pPr>
            <a:r>
              <a:rPr lang="en-US" sz="1450" i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никого не было»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2026-08-18T19:11:29Z</dcterms:created>
  <dcterms:modified xsi:type="dcterms:W3CDTF">2026-08-18T19:11:29Z</dcterms:modified>
</cp:coreProperties>
</file>