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F9D2EB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712" y="149523"/>
            <a:ext cx="4372461" cy="65588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69971" y="1808460"/>
            <a:ext cx="6223638" cy="17600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Знаки препинания при обращениях, вводных словах и конструкциях</a:t>
            </a:r>
            <a:endParaRPr lang="en-US" sz="3650" dirty="0"/>
          </a:p>
        </p:txBody>
      </p:sp>
      <p:sp>
        <p:nvSpPr>
          <p:cNvPr id="5" name="Text 2"/>
          <p:cNvSpPr/>
          <p:nvPr/>
        </p:nvSpPr>
        <p:spPr>
          <a:xfrm>
            <a:off x="5269971" y="3867646"/>
            <a:ext cx="6223638" cy="1181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750"/>
              </a:spcAft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Кратко, понятно, в схемах — всё, что нужно знать для грамотного письма</a:t>
            </a:r>
            <a:endParaRPr lang="en-US" sz="15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Сайфудинова Динора Михайловна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828576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Пограничные случаи: проверь «на лету»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086" y="1913830"/>
            <a:ext cx="515448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Слово «однако»: двойная роль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98086" y="2406551"/>
            <a:ext cx="5154484" cy="1346498"/>
          </a:xfrm>
          <a:prstGeom prst="rect">
            <a:avLst/>
          </a:prstGeom>
          <a:noFill/>
          <a:ln/>
        </p:spPr>
        <p:txBody>
          <a:bodyPr wrap="square" lIns="0" tIns="79791" rIns="0" bIns="0" rtlCol="0" anchor="t">
            <a:normAutofit/>
          </a:bodyPr>
          <a:lstStyle/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 середине предложения</a:t>
            </a:r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вводное, выделяется:</a:t>
            </a:r>
            <a:endParaRPr lang="en-US" sz="1550" dirty="0"/>
          </a:p>
          <a:p>
            <a:pPr algn="l" marL="314960" indent="-314960">
              <a:lnSpc>
                <a:spcPct val="133000"/>
              </a:lnSpc>
              <a:buSzPct val="100000"/>
              <a:buChar char="​"/>
            </a:pPr>
            <a:r>
              <a:rPr lang="en-US" sz="15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«Я, однако, опоздал»</a:t>
            </a:r>
            <a:endParaRPr lang="en-US" sz="1550" dirty="0"/>
          </a:p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 начале / как союз</a:t>
            </a:r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запятых нет:</a:t>
            </a:r>
            <a:endParaRPr lang="en-US" sz="1550" dirty="0"/>
          </a:p>
          <a:p>
            <a:pPr algn="l" marL="314960" indent="-314960">
              <a:lnSpc>
                <a:spcPct val="133000"/>
              </a:lnSpc>
              <a:buSzPct val="100000"/>
              <a:buChar char="​"/>
            </a:pPr>
            <a:r>
              <a:rPr lang="en-US" sz="15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«Я вышел заранее, однако опоздал»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698086" y="3952478"/>
            <a:ext cx="515448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Граница обособления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98086" y="4445198"/>
            <a:ext cx="5154484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Если вводное слово стоит рядом с союзом, входящим в конструкцию, запятая может не ставиться: </a:t>
            </a:r>
            <a:pPr algn="l" indent="0" marL="0">
              <a:lnSpc>
                <a:spcPct val="133000"/>
              </a:lnSpc>
              <a:buNone/>
            </a:pPr>
            <a:r>
              <a:rPr lang="en-US" sz="15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«…а может быть, и не только…»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6345476" y="1913830"/>
            <a:ext cx="5154484" cy="305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⚡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Быстрая самопроверка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345476" y="2444155"/>
            <a:ext cx="2477529" cy="1899940"/>
          </a:xfrm>
          <a:prstGeom prst="roundRect">
            <a:avLst>
              <a:gd name="adj" fmla="val 4410"/>
            </a:avLst>
          </a:prstGeom>
          <a:solidFill>
            <a:srgbClr val="FFFFFF">
              <a:alpha val="95000"/>
            </a:srgbClr>
          </a:solidFill>
          <a:ln w="25399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70300" y="2668984"/>
            <a:ext cx="202788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Задай вопрос: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570300" y="3161705"/>
            <a:ext cx="2027881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Можно ли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выкинуть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слово без потери основного смысла?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9022430" y="2444155"/>
            <a:ext cx="2477529" cy="1899940"/>
          </a:xfrm>
          <a:prstGeom prst="roundRect">
            <a:avLst>
              <a:gd name="adj" fmla="val 4410"/>
            </a:avLst>
          </a:prstGeom>
          <a:solidFill>
            <a:srgbClr val="FFFFFF">
              <a:alpha val="95000"/>
            </a:srgbClr>
          </a:solidFill>
          <a:ln w="25399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247254" y="2668984"/>
            <a:ext cx="202788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Да →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247254" y="3161705"/>
            <a:ext cx="2027881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Вводное слово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обособляй запятыми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6345476" y="4543524"/>
            <a:ext cx="5154484" cy="1261566"/>
          </a:xfrm>
          <a:prstGeom prst="roundRect">
            <a:avLst>
              <a:gd name="adj" fmla="val 6641"/>
            </a:avLst>
          </a:prstGeom>
          <a:solidFill>
            <a:srgbClr val="FFFFFF">
              <a:alpha val="95000"/>
            </a:srgbClr>
          </a:solidFill>
          <a:ln w="25399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70300" y="4768354"/>
            <a:ext cx="4704835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Нет →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570300" y="5261074"/>
            <a:ext cx="4704835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Член предложения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запятые не нужны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F9D2EB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712" y="149523"/>
            <a:ext cx="4372461" cy="65588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69971" y="957858"/>
            <a:ext cx="6223638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Зачем вообще нужны знаки?</a:t>
            </a:r>
            <a:endParaRPr lang="en-US" sz="3650" dirty="0"/>
          </a:p>
        </p:txBody>
      </p:sp>
      <p:sp>
        <p:nvSpPr>
          <p:cNvPr id="5" name="Shape 2"/>
          <p:cNvSpPr/>
          <p:nvPr/>
        </p:nvSpPr>
        <p:spPr>
          <a:xfrm>
            <a:off x="5269971" y="2430363"/>
            <a:ext cx="6223638" cy="1475581"/>
          </a:xfrm>
          <a:prstGeom prst="roundRect">
            <a:avLst>
              <a:gd name="adj" fmla="val 5678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75746" y="2636143"/>
            <a:ext cx="5812089" cy="305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📌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Функция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475746" y="3061791"/>
            <a:ext cx="5812089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Пунктуация членит письменную речь и помогает передать смысловые оттенки и интонацию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269971" y="4105374"/>
            <a:ext cx="6223638" cy="1794768"/>
          </a:xfrm>
          <a:prstGeom prst="roundRect">
            <a:avLst>
              <a:gd name="adj" fmla="val 4668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75746" y="4311154"/>
            <a:ext cx="5812089" cy="305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🔢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Состав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475746" y="4736802"/>
            <a:ext cx="5812089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русской пунктуации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10 знаков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 точка, точка с запятой, двоеточие, тире, ?, !, многоточие, скобки, кавычки — и абзац как графический «знак»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1227931"/>
            <a:ext cx="10795524" cy="1211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Ключевой принцип: смысл 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↔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грамматика 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↔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интонация</a:t>
            </a:r>
            <a:endParaRPr lang="en-US" sz="3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2838351"/>
            <a:ext cx="3598475" cy="7979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97510" y="3835698"/>
            <a:ext cx="3199625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Грамматика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97510" y="4248646"/>
            <a:ext cx="3199625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Знаки ставят по синтаксическому строению — там, где «положено»</a:t>
            </a:r>
            <a:endParaRPr lang="en-US" sz="15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560" y="2838351"/>
            <a:ext cx="3598475" cy="79791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495985" y="3835698"/>
            <a:ext cx="3199625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Смысл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495985" y="4248646"/>
            <a:ext cx="3199625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Варианты возможны, если меняется смысловая интерпретация</a:t>
            </a:r>
            <a:endParaRPr lang="en-US" sz="15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5035" y="2838351"/>
            <a:ext cx="3598475" cy="79791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94460" y="3835698"/>
            <a:ext cx="3199625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Интонация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8094460" y="4248646"/>
            <a:ext cx="3199625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Знак «виден» при чтении вслух — особенно при выделении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698086" y="5310783"/>
            <a:ext cx="1140510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Поэтому мы всегда объясняем: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что за конструкция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какую роль она выполняет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550763"/>
            <a:ext cx="1079552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Схема 1: Обращение — что это и где оно «живёт»</a:t>
            </a:r>
            <a:endParaRPr lang="en-US" sz="1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974824"/>
            <a:ext cx="5276123" cy="52762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23836" y="3157141"/>
            <a:ext cx="5276123" cy="146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Главные признаки обращения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6223836" y="3353594"/>
            <a:ext cx="5276123" cy="393700"/>
          </a:xfrm>
          <a:prstGeom prst="rect">
            <a:avLst/>
          </a:prstGeom>
          <a:noFill/>
          <a:ln/>
        </p:spPr>
        <p:txBody>
          <a:bodyPr wrap="square" lIns="0" tIns="39896" rIns="0" bIns="0" rtlCol="0" anchor="t">
            <a:normAutofit/>
          </a:bodyPr>
          <a:lstStyle/>
          <a:p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Грамматически не связано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 членами предложения</a:t>
            </a:r>
            <a:endParaRPr lang="en-US" sz="750" dirty="0"/>
          </a:p>
          <a:p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Выделяется 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запятыми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пауза и повышение тона в речи</a:t>
            </a:r>
            <a:endParaRPr lang="en-US" sz="750" dirty="0"/>
          </a:p>
          <a:p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Называет адресата: 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«Друзья, …»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«Мама, …»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pPr algn="l" marL="152400" indent="-152400">
              <a:lnSpc>
                <a:spcPct val="100000"/>
              </a:lnSpc>
              <a:buSzPct val="100000"/>
              <a:buChar char="•"/>
            </a:pPr>
            <a:r>
              <a:rPr lang="en-US" sz="7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«Иван Иванович, …»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6223836" y="3803352"/>
            <a:ext cx="5276123" cy="259159"/>
          </a:xfrm>
          <a:prstGeom prst="roundRect">
            <a:avLst>
              <a:gd name="adj" fmla="val 16164"/>
            </a:avLst>
          </a:prstGeom>
          <a:solidFill>
            <a:srgbClr val="F9D2EB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549" y="3879652"/>
            <a:ext cx="124616" cy="997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47877" y="3873103"/>
            <a:ext cx="5461955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Обращение не является подлежащим — это принципиальное отличие!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1266924"/>
            <a:ext cx="10795524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Схема 2: Обращение — запятые или эмоция?</a:t>
            </a:r>
            <a:endParaRPr lang="en-US" sz="3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086" y="2839244"/>
            <a:ext cx="3465525" cy="27518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507" y="3064073"/>
            <a:ext cx="2914279" cy="5865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Нейтральное обращение → запятые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024507" y="3770313"/>
            <a:ext cx="2914279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Обращение отделяется запятыми от остального предложения с обеих сторон.</a:t>
            </a:r>
            <a:endParaRPr lang="en-US" sz="15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5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 «Иван, подойди сюда.»</a:t>
            </a:r>
            <a:endParaRPr lang="en-US" sz="15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3035" y="2839244"/>
            <a:ext cx="3465525" cy="275183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89457" y="3064073"/>
            <a:ext cx="2914279" cy="5865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Эмоциональное обращение → 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!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689457" y="3770313"/>
            <a:ext cx="2914279" cy="1595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Если обращение «взрывается» эмоцией, рядом появляется восклицательный знак, отражающий интонацию.</a:t>
            </a:r>
            <a:endParaRPr lang="en-US" sz="15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5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 «Мама! Смотри!»</a:t>
            </a:r>
            <a:endParaRPr lang="en-US" sz="15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7985" y="2839244"/>
            <a:ext cx="3465624" cy="275183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354407" y="3064073"/>
            <a:ext cx="2914379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Авторская пунктуация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8354407" y="3477022"/>
            <a:ext cx="2914379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Знак может усиливать смысл, если правило допускает выбор — автор расставляет акценты намеренно.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F9D2EB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712" y="149523"/>
            <a:ext cx="4372461" cy="65588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69971" y="597694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Схема 3: Вводные слова</a:t>
            </a:r>
            <a:endParaRPr lang="en-US" sz="3650" dirty="0"/>
          </a:p>
        </p:txBody>
      </p:sp>
      <p:sp>
        <p:nvSpPr>
          <p:cNvPr id="5" name="Text 2"/>
          <p:cNvSpPr/>
          <p:nvPr/>
        </p:nvSpPr>
        <p:spPr>
          <a:xfrm>
            <a:off x="5269971" y="1483519"/>
            <a:ext cx="6223638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Вводные слова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грамматически не связаны с членами предложения и всегда выделяются запятыми. Они показывают 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отношение говорящего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к сказанному, а не сообщают факт.</a:t>
            </a:r>
            <a:endParaRPr lang="en-US" sz="15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971" y="2665413"/>
            <a:ext cx="6223638" cy="273208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325728" y="4621628"/>
            <a:ext cx="1090950" cy="158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Найти</a:t>
            </a:r>
            <a:endParaRPr lang="en-US" sz="950" dirty="0"/>
          </a:p>
        </p:txBody>
      </p:sp>
      <p:sp>
        <p:nvSpPr>
          <p:cNvPr id="8" name="Text 4"/>
          <p:cNvSpPr/>
          <p:nvPr/>
        </p:nvSpPr>
        <p:spPr>
          <a:xfrm>
            <a:off x="6325728" y="4828153"/>
            <a:ext cx="1090950" cy="269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Выделите вводное слово в предложении</a:t>
            </a:r>
            <a:endParaRPr lang="en-US" sz="800" dirty="0"/>
          </a:p>
        </p:txBody>
      </p:sp>
      <p:sp>
        <p:nvSpPr>
          <p:cNvPr id="9" name="Text 5"/>
          <p:cNvSpPr/>
          <p:nvPr/>
        </p:nvSpPr>
        <p:spPr>
          <a:xfrm>
            <a:off x="9388780" y="4579668"/>
            <a:ext cx="1090950" cy="158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Обрамить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9388780" y="4786193"/>
            <a:ext cx="1090950" cy="269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Поставьте запятые с обеих сторон</a:t>
            </a:r>
            <a:endParaRPr lang="en-US" sz="800" dirty="0"/>
          </a:p>
        </p:txBody>
      </p:sp>
      <p:sp>
        <p:nvSpPr>
          <p:cNvPr id="11" name="Text 7"/>
          <p:cNvSpPr/>
          <p:nvPr/>
        </p:nvSpPr>
        <p:spPr>
          <a:xfrm>
            <a:off x="7866246" y="2951913"/>
            <a:ext cx="1090950" cy="158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Определить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7866246" y="3158438"/>
            <a:ext cx="1090950" cy="4046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Установите функцию: комментарий или факт</a:t>
            </a:r>
            <a:endParaRPr lang="en-US" sz="800" dirty="0"/>
          </a:p>
        </p:txBody>
      </p:sp>
      <p:sp>
        <p:nvSpPr>
          <p:cNvPr id="13" name="Text 9"/>
          <p:cNvSpPr/>
          <p:nvPr/>
        </p:nvSpPr>
        <p:spPr>
          <a:xfrm>
            <a:off x="5269971" y="5621834"/>
            <a:ext cx="6223638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Ключевой вопрос: это </a:t>
            </a:r>
            <a:pPr algn="l" indent="0" marL="0">
              <a:lnSpc>
                <a:spcPct val="133000"/>
              </a:lnSpc>
              <a:buNone/>
            </a:pPr>
            <a:r>
              <a:rPr lang="en-US" sz="15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факт сообщения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15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комментарий говорящего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? Если второе — перед нами вводное слово.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878185"/>
            <a:ext cx="10795524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Вводные и «почти вводные»: как не перепутать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086" y="2550120"/>
            <a:ext cx="515448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Вводные слова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98086" y="3042841"/>
            <a:ext cx="5154484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Выделяются запятыми, можно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убрать из предложения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без потери смысла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698086" y="3860701"/>
            <a:ext cx="5154484" cy="708124"/>
          </a:xfrm>
          <a:prstGeom prst="rect">
            <a:avLst/>
          </a:prstGeom>
          <a:noFill/>
          <a:ln/>
        </p:spPr>
        <p:txBody>
          <a:bodyPr wrap="square" lIns="0" tIns="79791" rIns="0" bIns="0" rtlCol="0" anchor="t">
            <a:normAutofit/>
          </a:bodyPr>
          <a:lstStyle/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Конечно, кажется, по-моему, итак, значит</a:t>
            </a:r>
            <a:endParaRPr lang="en-US" sz="1550" dirty="0"/>
          </a:p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Меняется смысл → меняется пунктуация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6345476" y="2550120"/>
            <a:ext cx="515448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НЕ вводные слова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345476" y="3042841"/>
            <a:ext cx="5154484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Запятыми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не выделяются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даже если звучат как пояснение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345476" y="3860701"/>
            <a:ext cx="5154484" cy="1027311"/>
          </a:xfrm>
          <a:prstGeom prst="rect">
            <a:avLst/>
          </a:prstGeom>
          <a:noFill/>
          <a:ln/>
        </p:spPr>
        <p:txBody>
          <a:bodyPr wrap="square" lIns="0" tIns="79791" rIns="0" bIns="0" rtlCol="0" anchor="t">
            <a:normAutofit/>
          </a:bodyPr>
          <a:lstStyle/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Вдруг, ведь, вроде бы, как будто, именно, поэтому, просто, почти</a:t>
            </a:r>
            <a:endParaRPr lang="en-US" sz="1550" dirty="0"/>
          </a:p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Убрать нельзя — смысл рассыпается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98086" y="5182096"/>
            <a:ext cx="10795524" cy="797719"/>
          </a:xfrm>
          <a:prstGeom prst="roundRect">
            <a:avLst>
              <a:gd name="adj" fmla="val 10503"/>
            </a:avLst>
          </a:prstGeom>
          <a:solidFill>
            <a:srgbClr val="F9D2EB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7510" y="5472708"/>
            <a:ext cx="249330" cy="19943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346266" y="5431334"/>
            <a:ext cx="10557504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Мы объясняем выбор знака как результат анализа конструкции, а не «на глаз».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1081088"/>
            <a:ext cx="10795524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Схема 4: Конструкции, не связанные с предложением</a:t>
            </a:r>
            <a:endParaRPr lang="en-US" sz="3650" dirty="0"/>
          </a:p>
        </p:txBody>
      </p:sp>
      <p:sp>
        <p:nvSpPr>
          <p:cNvPr id="3" name="Shape 1"/>
          <p:cNvSpPr/>
          <p:nvPr/>
        </p:nvSpPr>
        <p:spPr>
          <a:xfrm>
            <a:off x="698086" y="2653407"/>
            <a:ext cx="3465525" cy="2579886"/>
          </a:xfrm>
          <a:prstGeom prst="roundRect">
            <a:avLst>
              <a:gd name="adj" fmla="val 3247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03860" y="2859187"/>
            <a:ext cx="598373" cy="598388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8361" y="3023691"/>
            <a:ext cx="269273" cy="269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03860" y="3657005"/>
            <a:ext cx="3053976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Вводные слова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03860" y="4069953"/>
            <a:ext cx="3053976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Выделяются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запятыми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 обеих сторон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363035" y="2653407"/>
            <a:ext cx="3465525" cy="2579886"/>
          </a:xfrm>
          <a:prstGeom prst="roundRect">
            <a:avLst>
              <a:gd name="adj" fmla="val 3247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68810" y="2859187"/>
            <a:ext cx="598373" cy="598388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3310" y="3023691"/>
            <a:ext cx="269273" cy="2692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68810" y="3657005"/>
            <a:ext cx="3053976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Вставные конструкции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4568810" y="4069953"/>
            <a:ext cx="3053976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Заключаются в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скобки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или выделяются тире</a:t>
            </a:r>
            <a:endParaRPr lang="en-US" sz="1550" dirty="0"/>
          </a:p>
        </p:txBody>
      </p:sp>
      <p:sp>
        <p:nvSpPr>
          <p:cNvPr id="13" name="Shape 9"/>
          <p:cNvSpPr/>
          <p:nvPr/>
        </p:nvSpPr>
        <p:spPr>
          <a:xfrm>
            <a:off x="8027985" y="2653407"/>
            <a:ext cx="3465624" cy="2579886"/>
          </a:xfrm>
          <a:prstGeom prst="roundRect">
            <a:avLst>
              <a:gd name="adj" fmla="val 3247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8233760" y="2859187"/>
            <a:ext cx="598373" cy="598388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98260" y="3023691"/>
            <a:ext cx="269273" cy="2692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33760" y="3657005"/>
            <a:ext cx="3054075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Междометия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8233760" y="4069953"/>
            <a:ext cx="3054075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Отделяются запятой или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восклицательным знаком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по интонации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698086" y="5457627"/>
            <a:ext cx="1140510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Механика всегда одна: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распознать конструкцию → определить функцию → выбрать знак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1323479"/>
            <a:ext cx="10795524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Быстрый тренажёр-схема: 4 шага за 20 секунд</a:t>
            </a:r>
            <a:endParaRPr lang="en-US" sz="3650" dirty="0"/>
          </a:p>
        </p:txBody>
      </p:sp>
      <p:sp>
        <p:nvSpPr>
          <p:cNvPr id="3" name="Shape 1"/>
          <p:cNvSpPr/>
          <p:nvPr/>
        </p:nvSpPr>
        <p:spPr>
          <a:xfrm>
            <a:off x="698086" y="2895798"/>
            <a:ext cx="448755" cy="448766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81626" y="2944118"/>
            <a:ext cx="281576" cy="3520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346266" y="2964359"/>
            <a:ext cx="4624867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Найти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46266" y="3377307"/>
            <a:ext cx="4624867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Грамматически не связанные элементы: обращение, вводное слово, вставку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220463" y="2895798"/>
            <a:ext cx="448755" cy="448766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04003" y="2944118"/>
            <a:ext cx="281576" cy="3520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868643" y="2964359"/>
            <a:ext cx="4624966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Определить роль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868643" y="3377307"/>
            <a:ext cx="4624966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Отделение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(граница) или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выделение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(вставка, комментарий)?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98086" y="4414639"/>
            <a:ext cx="448755" cy="448766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81626" y="4462959"/>
            <a:ext cx="281576" cy="3520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346266" y="4483199"/>
            <a:ext cx="4624867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Сверить со смыслом и интонацией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346266" y="4896148"/>
            <a:ext cx="4624867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Знак должен объясняться при чтении вслух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6220463" y="4414639"/>
            <a:ext cx="448755" cy="448766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6350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4003" y="4462959"/>
            <a:ext cx="281576" cy="3520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868643" y="4483199"/>
            <a:ext cx="4624966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Учесть варианты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868643" y="4896148"/>
            <a:ext cx="4624966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Авторские знаки усиливают смысловой центр — это допустимо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2026-08-18T19:00:05Z</dcterms:created>
  <dcterms:modified xsi:type="dcterms:W3CDTF">2026-08-18T19:00:05Z</dcterms:modified>
</cp:coreProperties>
</file>