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47" y="491232"/>
            <a:ext cx="4406492" cy="58755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1649214"/>
            <a:ext cx="6296860" cy="206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Знаки препинания в сложных предложениях с разными видами связи: просто и понятно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5233360" y="3964186"/>
            <a:ext cx="6296860" cy="12445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Разбираемся, как расставлять знаки препинания в предложениях, где одновременно соседствуют сочинительная, подчинительная и бессоюзная связь — без паники и путаницы.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Сайфудинова Динора Михайловна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32135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Финальный чек-лист: как не ошибиться за 20 секунд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579563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Три шага — и знаки расставлены верно. Используйте этот алгоритм на любом экзамене или контрольной работе.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050852"/>
            <a:ext cx="165294" cy="16529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61475" y="2292152"/>
            <a:ext cx="3512653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6" name="Text 3"/>
          <p:cNvSpPr/>
          <p:nvPr/>
        </p:nvSpPr>
        <p:spPr>
          <a:xfrm>
            <a:off x="661475" y="2412901"/>
            <a:ext cx="351265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1: основы и границы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61475" y="2770584"/>
            <a:ext cx="351265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Найди все грамматические основы. Выдели границы каждой части — это точки, где нужны знаки.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2050852"/>
            <a:ext cx="165294" cy="165298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339422" y="2292152"/>
            <a:ext cx="3512752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0" name="Text 6"/>
          <p:cNvSpPr/>
          <p:nvPr/>
        </p:nvSpPr>
        <p:spPr>
          <a:xfrm>
            <a:off x="4339422" y="2412901"/>
            <a:ext cx="351275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2: тип каждой границы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4339422" y="2770584"/>
            <a:ext cx="3512752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Для каждого перехода определи: ССП (сочинительный союз), СПП (подчинительный союз / союзное слово) или БСП (без союзов). Не пропусти ни одной границы.</a:t>
            </a:r>
            <a:endParaRPr lang="en-US" sz="13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7468" y="2050852"/>
            <a:ext cx="165294" cy="165298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017468" y="2292152"/>
            <a:ext cx="3512653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4" name="Text 9"/>
          <p:cNvSpPr/>
          <p:nvPr/>
        </p:nvSpPr>
        <p:spPr>
          <a:xfrm>
            <a:off x="8017468" y="2412901"/>
            <a:ext cx="351265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3: знак + проверка по смыслу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8017468" y="2770584"/>
            <a:ext cx="3512653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Поставь знак по правилу для данного типа. Задай контрольные вопросы: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«Что от чего зависит? Что разъясняется? Что противопоставляется?»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ответ подтвердит или скорректирует выбор.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661475" y="4486374"/>
            <a:ext cx="3485071" cy="545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4250" dirty="0"/>
          </a:p>
        </p:txBody>
      </p:sp>
      <p:sp>
        <p:nvSpPr>
          <p:cNvPr id="17" name="Text 12"/>
          <p:cNvSpPr/>
          <p:nvPr/>
        </p:nvSpPr>
        <p:spPr>
          <a:xfrm>
            <a:off x="661475" y="5238849"/>
            <a:ext cx="34850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вида связи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661475" y="5596533"/>
            <a:ext cx="348507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ССП, СПП, БСП — в одном предложении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4353213" y="4486374"/>
            <a:ext cx="3485170" cy="545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4</a:t>
            </a:r>
            <a:endParaRPr lang="en-US" sz="4250" dirty="0"/>
          </a:p>
        </p:txBody>
      </p:sp>
      <p:sp>
        <p:nvSpPr>
          <p:cNvPr id="20" name="Text 15"/>
          <p:cNvSpPr/>
          <p:nvPr/>
        </p:nvSpPr>
        <p:spPr>
          <a:xfrm>
            <a:off x="4353213" y="5238849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знака препинания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4353213" y="5596533"/>
            <a:ext cx="348517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Запятая, точка с запятой, тире, двоеточие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8045050" y="4486374"/>
            <a:ext cx="3485170" cy="545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4250" dirty="0"/>
          </a:p>
        </p:txBody>
      </p:sp>
      <p:sp>
        <p:nvSpPr>
          <p:cNvPr id="23" name="Text 18"/>
          <p:cNvSpPr/>
          <p:nvPr/>
        </p:nvSpPr>
        <p:spPr>
          <a:xfrm>
            <a:off x="8045050" y="5238849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правило</a:t>
            </a:r>
            <a:endParaRPr lang="en-US" sz="1600" dirty="0"/>
          </a:p>
        </p:txBody>
      </p:sp>
      <p:sp>
        <p:nvSpPr>
          <p:cNvPr id="24" name="Text 19"/>
          <p:cNvSpPr/>
          <p:nvPr/>
        </p:nvSpPr>
        <p:spPr>
          <a:xfrm>
            <a:off x="8045050" y="5596533"/>
            <a:ext cx="348517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Каждая граница — своё собственное решение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491232"/>
            <a:ext cx="4406492" cy="58755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733524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Пунктуация как «навигатор» смысла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61475" y="2015034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Знаки препинания — это не случайные символы, а точные инструменты, которые направляют читателя. В сложном предложении они прежде всего стоят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между частями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а не внутри них. Три ориентира, которые всегда работают: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61475" y="3259534"/>
            <a:ext cx="3065783" cy="1482130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826769" y="3424833"/>
            <a:ext cx="273519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Грамматика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6769" y="3782516"/>
            <a:ext cx="273519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Структура частей и тип связи между ними — основа выбора знака.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892552" y="3259534"/>
            <a:ext cx="3065783" cy="1482130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10" name="Text 7"/>
          <p:cNvSpPr/>
          <p:nvPr/>
        </p:nvSpPr>
        <p:spPr>
          <a:xfrm>
            <a:off x="4057846" y="3424833"/>
            <a:ext cx="273519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Смысл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057846" y="3782516"/>
            <a:ext cx="273519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Что разъясняется, что противопоставляется, что перечисляется — диктует выбор.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61475" y="4906963"/>
            <a:ext cx="6296860" cy="1217513"/>
          </a:xfrm>
          <a:prstGeom prst="roundRect">
            <a:avLst>
              <a:gd name="adj" fmla="val 2038"/>
            </a:avLst>
          </a:prstGeom>
          <a:solidFill>
            <a:srgbClr val="EEE8DD"/>
          </a:solidFill>
          <a:ln/>
        </p:spPr>
      </p:sp>
      <p:sp>
        <p:nvSpPr>
          <p:cNvPr id="13" name="Text 10"/>
          <p:cNvSpPr/>
          <p:nvPr/>
        </p:nvSpPr>
        <p:spPr>
          <a:xfrm>
            <a:off x="826769" y="5072261"/>
            <a:ext cx="59662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Интонация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826769" y="5429945"/>
            <a:ext cx="5966271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Пауза, повышение или понижение тона подтверждают грамматическое решение.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2947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«разные виды связи» в одном тексте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476897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Когда в одном большом предложении встречаются сразу несколько блоков, каждый из них может использовать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свой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способ соединения частей. Понять это — значит наполовину решить пунктуационную задачу.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192165"/>
            <a:ext cx="413434" cy="41344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3812282"/>
            <a:ext cx="34850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Сочинительная связь (ССП)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61475" y="4169966"/>
            <a:ext cx="348507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Части равноправны и соединяются союзами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и, а, но, или, однако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Они не зависят друг от друга грамматически.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3213" y="3192165"/>
            <a:ext cx="413434" cy="41344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53213" y="3812282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Подчинительная связь (СПП)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353213" y="4169966"/>
            <a:ext cx="348517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Одна часть зависит от другой. Связь выражается подчинительными союзами (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что, когда, потому что, хотя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 или союзными словами.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5050" y="3192165"/>
            <a:ext cx="413434" cy="41344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45050" y="3812282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Бессоюзная связь (БСП)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045050" y="4169966"/>
            <a:ext cx="348517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Союзов нет — только интонация и смысловые отношения подсказывают, какой знак нужен: запятая, точка с запятой, тире или двоеточие.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49611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Алгоритм: как сначала определить структуру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497038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Прежде чем ставить знак — разберите предложение на части. Чёткий алгоритм избавляет от угадывания и ошибок.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2947690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5" name="Text 3"/>
          <p:cNvSpPr/>
          <p:nvPr/>
        </p:nvSpPr>
        <p:spPr>
          <a:xfrm>
            <a:off x="723485" y="297869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198830" y="3004542"/>
            <a:ext cx="294771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Найди все грамматические основы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98830" y="3620691"/>
            <a:ext cx="2947715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Подлежащее + сказуемое в каждой части. Сколько основ — столько частей в предложении. Обозначь границы квадратными скобками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[ ]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круглыми скобками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( )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53213" y="2947690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9" name="Text 7"/>
          <p:cNvSpPr/>
          <p:nvPr/>
        </p:nvSpPr>
        <p:spPr>
          <a:xfrm>
            <a:off x="4415223" y="297869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4890568" y="3004542"/>
            <a:ext cx="294781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Определи тип каждой границы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90568" y="3620691"/>
            <a:ext cx="2947815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Есть ли между частями подчинительный союз или союзное слово (→ СПП)? Сочинительный союз (→ ССП)? Если союзов нет совсем — это бессоюзная граница (→ БСП).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45050" y="2947690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3" name="Text 11"/>
          <p:cNvSpPr/>
          <p:nvPr/>
        </p:nvSpPr>
        <p:spPr>
          <a:xfrm>
            <a:off x="8107060" y="297869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8582406" y="3004542"/>
            <a:ext cx="294781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Выбери знак для каждой границы отдельно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82406" y="3620691"/>
            <a:ext cx="2947815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Применяй правило именно для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данного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типа связи в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данном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месте — не «по всему предложению сразу». Один переход — одно правило.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7297" y="484287"/>
            <a:ext cx="4416811" cy="58893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10778"/>
            <a:ext cx="6296860" cy="968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Самый частый случай: запятая между частями</a:t>
            </a:r>
            <a:endParaRPr lang="en-US" sz="3050" dirty="0"/>
          </a:p>
        </p:txBody>
      </p:sp>
      <p:sp>
        <p:nvSpPr>
          <p:cNvPr id="5" name="Text 2"/>
          <p:cNvSpPr/>
          <p:nvPr/>
        </p:nvSpPr>
        <p:spPr>
          <a:xfrm>
            <a:off x="661475" y="1697732"/>
            <a:ext cx="6296860" cy="720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союзных сложных предложениях (ССП и СПП) </a:t>
            </a:r>
            <a:pPr algn="l" indent="0" marL="0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запятая — знак по умолчанию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Она разделяет части, показывая, где заканчивается одна грамматическая единица и начинается следующая.</a:t>
            </a:r>
            <a:endParaRPr lang="en-US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582168"/>
            <a:ext cx="6296860" cy="115808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1698" y="2756198"/>
            <a:ext cx="5872611" cy="242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ССП: перечисление и сопоставление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911698" y="3085604"/>
            <a:ext cx="5872611" cy="480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Ветер усилился</a:t>
            </a:r>
            <a:pPr algn="l" indent="0" marL="0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небо потемнело. — Запятая ставится перед союзом </a:t>
            </a:r>
            <a:pPr algn="l" indent="0" marL="0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соединяющим два независимых события.</a:t>
            </a:r>
            <a:endParaRPr lang="en-US" sz="12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885605"/>
            <a:ext cx="6296860" cy="115808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1698" y="4059634"/>
            <a:ext cx="5872611" cy="242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СПП: главная и придаточная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911698" y="4389041"/>
            <a:ext cx="5872611" cy="480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Я знал</a:t>
            </a:r>
            <a:pPr algn="l" indent="0" marL="0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что он придёт. — Запятая ставится перед подчинительным союзом </a:t>
            </a:r>
            <a:pPr algn="l" indent="0" marL="0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что</a:t>
            </a:r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отделяя главную часть от придаточной.</a:t>
            </a:r>
            <a:endParaRPr lang="en-US" sz="12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5189041"/>
            <a:ext cx="6296860" cy="115808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1698" y="5363071"/>
            <a:ext cx="5872611" cy="242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Общее правило</a:t>
            </a:r>
            <a:endParaRPr lang="en-US" sz="1500" dirty="0"/>
          </a:p>
        </p:txBody>
      </p:sp>
      <p:sp>
        <p:nvSpPr>
          <p:cNvPr id="14" name="Text 8"/>
          <p:cNvSpPr/>
          <p:nvPr/>
        </p:nvSpPr>
        <p:spPr>
          <a:xfrm>
            <a:off x="911698" y="5692477"/>
            <a:ext cx="5872611" cy="480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Запятая = граница между частями. Именно она чаще всего встречается в комбинированных конструкциях на каждом переходе.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20651"/>
            <a:ext cx="10868745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ССП-кусочек: где запятая ставится, а где «держать вместе»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542415" y="2202160"/>
            <a:ext cx="5470785" cy="2623245"/>
          </a:xfrm>
          <a:prstGeom prst="roundRect">
            <a:avLst>
              <a:gd name="adj" fmla="val 946"/>
            </a:avLst>
          </a:prstGeom>
          <a:solidFill>
            <a:srgbClr val="D3C5B6"/>
          </a:solidFill>
          <a:ln/>
        </p:spPr>
      </p:sp>
      <p:sp>
        <p:nvSpPr>
          <p:cNvPr id="4" name="Text 2"/>
          <p:cNvSpPr/>
          <p:nvPr/>
        </p:nvSpPr>
        <p:spPr>
          <a:xfrm>
            <a:off x="707710" y="2367459"/>
            <a:ext cx="514019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Запятая ставится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07710" y="2791222"/>
            <a:ext cx="5140196" cy="1620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большинстве случаев перед сочинительным союзом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и, а, но, или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запятая обязательна:</a:t>
            </a:r>
            <a:endParaRPr lang="en-US" sz="1300" dirty="0"/>
          </a:p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Солнце зашло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i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стало прохладно.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Каждая часть — самостоятельное высказывание. Убери союз — получишь два отдельных предложения.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3904" y="2367459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Запятая НЕ ставится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303904" y="2791222"/>
            <a:ext cx="5232666" cy="1885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у обеих частей ССП есть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общий второстепенный член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или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общее придаточное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части «сливаются» в единую конструкцию:</a:t>
            </a:r>
            <a:endParaRPr lang="en-US" sz="1300" dirty="0"/>
          </a:p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Вечером похолодало и пошёл дождь.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«вечером»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относится к обеим частям — это общий обстоятельственный член, запятая перед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не нужна.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61475" y="5011440"/>
            <a:ext cx="10868745" cy="925909"/>
          </a:xfrm>
          <a:prstGeom prst="roundRect">
            <a:avLst>
              <a:gd name="adj" fmla="val 2679"/>
            </a:avLst>
          </a:prstGeom>
          <a:solidFill>
            <a:srgbClr val="ECE6DF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5251152"/>
            <a:ext cx="206667" cy="16529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198731" y="5218013"/>
            <a:ext cx="101661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Критерий проверки: можно ли «вырвать» общий элемент из одной части и не потерять смысл второй? Если да — элемент действительно общий, и запятая перед союзом не ставится.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08521"/>
            <a:ext cx="10868745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СПП-кусочек: союзные слова и граница придаточного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072680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сложноподчинённом предложении придаточная часть может стоять до, после или внутри главной. Это влияет на расстановку знаков.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4336355"/>
            <a:ext cx="10868745" cy="19050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5" name="Shape 3"/>
          <p:cNvSpPr/>
          <p:nvPr/>
        </p:nvSpPr>
        <p:spPr>
          <a:xfrm>
            <a:off x="2763669" y="3840262"/>
            <a:ext cx="19050" cy="496094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6" name="Shape 4"/>
          <p:cNvSpPr/>
          <p:nvPr/>
        </p:nvSpPr>
        <p:spPr>
          <a:xfrm>
            <a:off x="2587163" y="4150320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7" name="Text 5"/>
          <p:cNvSpPr/>
          <p:nvPr/>
        </p:nvSpPr>
        <p:spPr>
          <a:xfrm>
            <a:off x="2649174" y="418132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826769" y="2787948"/>
            <a:ext cx="389284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Придаточное после главной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6769" y="3145631"/>
            <a:ext cx="389284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Запятая ставится перед союзом: 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Он сказал</a:t>
            </a:r>
            <a:pPr algn="ctr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что устал.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978672" y="4336355"/>
            <a:ext cx="19050" cy="496094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11" name="Shape 9"/>
          <p:cNvSpPr/>
          <p:nvPr/>
        </p:nvSpPr>
        <p:spPr>
          <a:xfrm>
            <a:off x="4802167" y="4150320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2" name="Text 10"/>
          <p:cNvSpPr/>
          <p:nvPr/>
        </p:nvSpPr>
        <p:spPr>
          <a:xfrm>
            <a:off x="4864177" y="418132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3041772" y="4997847"/>
            <a:ext cx="389294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Придаточное перед главной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041772" y="5355530"/>
            <a:ext cx="389294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Запятая ставится после придаточной: 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Когда он пришёл</a:t>
            </a:r>
            <a:pPr algn="ctr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все замолчали.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193775" y="3840262"/>
            <a:ext cx="19050" cy="496094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16" name="Shape 14"/>
          <p:cNvSpPr/>
          <p:nvPr/>
        </p:nvSpPr>
        <p:spPr>
          <a:xfrm>
            <a:off x="7017269" y="4150320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7" name="Text 15"/>
          <p:cNvSpPr/>
          <p:nvPr/>
        </p:nvSpPr>
        <p:spPr>
          <a:xfrm>
            <a:off x="7079279" y="418132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5256875" y="2787948"/>
            <a:ext cx="389294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Придаточное внутри главной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256875" y="3145631"/>
            <a:ext cx="389294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Выделяется с двух сторон: 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Книга</a:t>
            </a:r>
            <a:pPr algn="ctr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которую ты дал</a:t>
            </a:r>
            <a:pPr algn="ctr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очень интересна.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408877" y="4336355"/>
            <a:ext cx="19050" cy="496094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21" name="Shape 19"/>
          <p:cNvSpPr/>
          <p:nvPr/>
        </p:nvSpPr>
        <p:spPr>
          <a:xfrm>
            <a:off x="9232371" y="4150320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22" name="Text 20"/>
          <p:cNvSpPr/>
          <p:nvPr/>
        </p:nvSpPr>
        <p:spPr>
          <a:xfrm>
            <a:off x="9294382" y="418132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4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7471977" y="4997847"/>
            <a:ext cx="389294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Сложный (двойной) союз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471977" y="5355530"/>
            <a:ext cx="389294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союз «разрывается» (</a:t>
            </a:r>
            <a:pPr algn="ctr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не только…но и, если…то</a:t>
            </a:r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), первая часть уходит в главное предложение — запятая перед второй частью.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62398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БСП-кусочек: почему знак выбираем по отношениям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409825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бессоюзном предложении знак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единственный сигнал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смысловых отношений. Спросите себя: что связывает эти части?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2860477"/>
            <a:ext cx="10868745" cy="2435027"/>
          </a:xfrm>
          <a:prstGeom prst="roundRect">
            <a:avLst>
              <a:gd name="adj" fmla="val 1019"/>
            </a:avLst>
          </a:prstGeom>
          <a:solidFill>
            <a:srgbClr val="EEE8DD"/>
          </a:solidFill>
          <a:ln/>
        </p:spPr>
      </p:sp>
      <p:sp>
        <p:nvSpPr>
          <p:cNvPr id="5" name="Shape 3"/>
          <p:cNvSpPr/>
          <p:nvPr/>
        </p:nvSpPr>
        <p:spPr>
          <a:xfrm>
            <a:off x="661475" y="2860477"/>
            <a:ext cx="5434373" cy="1217513"/>
          </a:xfrm>
          <a:custGeom>
            <a:avLst/>
            <a:gdLst/>
            <a:ahLst/>
            <a:cxnLst/>
            <a:rect l="l" t="t" r="r" b="b"/>
            <a:pathLst>
              <a:path w="5434373" h="1217513">
                <a:moveTo>
                  <a:pt x="20674" y="0"/>
                </a:moveTo>
                <a:lnTo>
                  <a:pt x="5434373" y="0"/>
                </a:lnTo>
                <a:lnTo>
                  <a:pt x="5434373" y="1217513"/>
                </a:lnTo>
                <a:lnTo>
                  <a:pt x="0" y="1217513"/>
                </a:lnTo>
                <a:lnTo>
                  <a:pt x="0" y="20674"/>
                </a:lnTo>
                <a:arcTo hR="20674" wR="20674" stAng="10800000" swAng="5400000"/>
                <a:close/>
              </a:path>
            </a:pathLst>
          </a:custGeom>
          <a:solidFill>
            <a:srgbClr val="EEE8DD"/>
          </a:solidFill>
          <a:ln/>
        </p:spPr>
      </p:sp>
      <p:sp>
        <p:nvSpPr>
          <p:cNvPr id="6" name="Text 4"/>
          <p:cNvSpPr/>
          <p:nvPr/>
        </p:nvSpPr>
        <p:spPr>
          <a:xfrm>
            <a:off x="826769" y="3025775"/>
            <a:ext cx="510378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, — запятая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6769" y="3383459"/>
            <a:ext cx="510378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Перечисление одновременных или последовательных событий: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Светало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птицы пели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туман рассеивался.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095848" y="2860477"/>
            <a:ext cx="5434373" cy="1217513"/>
          </a:xfrm>
          <a:custGeom>
            <a:avLst/>
            <a:gdLst/>
            <a:ahLst/>
            <a:cxnLst/>
            <a:rect l="l" t="t" r="r" b="b"/>
            <a:pathLst>
              <a:path w="5434373" h="1217513">
                <a:moveTo>
                  <a:pt x="0" y="0"/>
                </a:moveTo>
                <a:lnTo>
                  <a:pt x="5413699" y="0"/>
                </a:lnTo>
                <a:arcTo hR="20674" wR="20674" stAng="16200000" swAng="5400000"/>
                <a:lnTo>
                  <a:pt x="5434373" y="1217513"/>
                </a:lnTo>
                <a:lnTo>
                  <a:pt x="0" y="1217513"/>
                </a:lnTo>
                <a:lnTo>
                  <a:pt x="0" y="0"/>
                </a:lnTo>
                <a:close/>
              </a:path>
            </a:pathLst>
          </a:custGeom>
          <a:solidFill>
            <a:srgbClr val="EEE8DD"/>
          </a:solidFill>
          <a:ln/>
        </p:spPr>
      </p:sp>
      <p:sp>
        <p:nvSpPr>
          <p:cNvPr id="9" name="Shape 7"/>
          <p:cNvSpPr/>
          <p:nvPr/>
        </p:nvSpPr>
        <p:spPr>
          <a:xfrm>
            <a:off x="6095848" y="2860477"/>
            <a:ext cx="19050" cy="1217513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10" name="Text 8"/>
          <p:cNvSpPr/>
          <p:nvPr/>
        </p:nvSpPr>
        <p:spPr>
          <a:xfrm>
            <a:off x="6261142" y="3025775"/>
            <a:ext cx="510378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; — точка с запятой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61142" y="3383459"/>
            <a:ext cx="510378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Части развёрнуты и далеки по смыслу, но всё же связаны: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Лес шумел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;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вдали слышался гром.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475" y="4077990"/>
            <a:ext cx="5434373" cy="1217513"/>
          </a:xfrm>
          <a:custGeom>
            <a:avLst/>
            <a:gdLst/>
            <a:ahLst/>
            <a:cxnLst/>
            <a:rect l="l" t="t" r="r" b="b"/>
            <a:pathLst>
              <a:path w="5434373" h="1217513">
                <a:moveTo>
                  <a:pt x="0" y="0"/>
                </a:moveTo>
                <a:lnTo>
                  <a:pt x="5434373" y="0"/>
                </a:lnTo>
                <a:lnTo>
                  <a:pt x="5434373" y="1217513"/>
                </a:lnTo>
                <a:lnTo>
                  <a:pt x="20674" y="1217513"/>
                </a:lnTo>
                <a:arcTo hR="20674" wR="20674" stAng="5400000" swAng="5400000"/>
                <a:lnTo>
                  <a:pt x="0" y="0"/>
                </a:lnTo>
                <a:close/>
              </a:path>
            </a:pathLst>
          </a:custGeom>
          <a:solidFill>
            <a:srgbClr val="EEE8DD"/>
          </a:solidFill>
          <a:ln/>
        </p:spPr>
      </p:sp>
      <p:sp>
        <p:nvSpPr>
          <p:cNvPr id="13" name="Shape 11"/>
          <p:cNvSpPr/>
          <p:nvPr/>
        </p:nvSpPr>
        <p:spPr>
          <a:xfrm>
            <a:off x="661475" y="4077990"/>
            <a:ext cx="5434373" cy="19050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14" name="Text 12"/>
          <p:cNvSpPr/>
          <p:nvPr/>
        </p:nvSpPr>
        <p:spPr>
          <a:xfrm>
            <a:off x="826769" y="4243288"/>
            <a:ext cx="510378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: — двоеточие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6769" y="4600972"/>
            <a:ext cx="510378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Вторая часть поясняет, раскрывает или указывает причину первой: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Я понял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: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он не придёт.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095848" y="4077990"/>
            <a:ext cx="5434373" cy="1217513"/>
          </a:xfrm>
          <a:custGeom>
            <a:avLst/>
            <a:gdLst/>
            <a:ahLst/>
            <a:cxnLst/>
            <a:rect l="l" t="t" r="r" b="b"/>
            <a:pathLst>
              <a:path w="5434373" h="1217513">
                <a:moveTo>
                  <a:pt x="0" y="0"/>
                </a:moveTo>
                <a:lnTo>
                  <a:pt x="5434373" y="0"/>
                </a:lnTo>
                <a:lnTo>
                  <a:pt x="5434373" y="1196839"/>
                </a:lnTo>
                <a:arcTo hR="20674" wR="20674" stAng="0" swAng="5400000"/>
                <a:lnTo>
                  <a:pt x="0" y="1217513"/>
                </a:lnTo>
                <a:lnTo>
                  <a:pt x="0" y="0"/>
                </a:lnTo>
                <a:close/>
              </a:path>
            </a:pathLst>
          </a:custGeom>
          <a:solidFill>
            <a:srgbClr val="EEE8DD"/>
          </a:solidFill>
          <a:ln/>
        </p:spPr>
      </p:sp>
      <p:sp>
        <p:nvSpPr>
          <p:cNvPr id="17" name="Shape 15"/>
          <p:cNvSpPr/>
          <p:nvPr/>
        </p:nvSpPr>
        <p:spPr>
          <a:xfrm>
            <a:off x="6095848" y="4077990"/>
            <a:ext cx="19050" cy="1217513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18" name="Shape 16"/>
          <p:cNvSpPr/>
          <p:nvPr/>
        </p:nvSpPr>
        <p:spPr>
          <a:xfrm>
            <a:off x="6095848" y="4077990"/>
            <a:ext cx="5434373" cy="19050"/>
          </a:xfrm>
          <a:prstGeom prst="roundRect">
            <a:avLst>
              <a:gd name="adj" fmla="val 49999"/>
            </a:avLst>
          </a:prstGeom>
          <a:solidFill>
            <a:srgbClr val="D4CEC3"/>
          </a:solidFill>
          <a:ln/>
        </p:spPr>
      </p:sp>
      <p:sp>
        <p:nvSpPr>
          <p:cNvPr id="19" name="Text 17"/>
          <p:cNvSpPr/>
          <p:nvPr/>
        </p:nvSpPr>
        <p:spPr>
          <a:xfrm>
            <a:off x="6261142" y="4243288"/>
            <a:ext cx="510378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— тире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261142" y="4600972"/>
            <a:ext cx="510378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Резкое противопоставление, неожиданность или следствие: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Сделал дело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i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 —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гуляй смело.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618" y="479127"/>
            <a:ext cx="4424549" cy="58996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477837"/>
            <a:ext cx="6296860" cy="920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Кульминация: когда соединяются разные виды связи</a:t>
            </a:r>
            <a:endParaRPr lang="en-US" sz="2850" dirty="0"/>
          </a:p>
        </p:txBody>
      </p:sp>
      <p:sp>
        <p:nvSpPr>
          <p:cNvPr id="5" name="Text 2"/>
          <p:cNvSpPr/>
          <p:nvPr/>
        </p:nvSpPr>
        <p:spPr>
          <a:xfrm>
            <a:off x="5233360" y="1595338"/>
            <a:ext cx="6296860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Сложное предложение с разными видами связи — это «мозаика», где рядом стоят блоки ССП, СПП и БСП. Знаки ставятся </a:t>
            </a:r>
            <a:pPr algn="l" indent="0" marL="0">
              <a:lnSpc>
                <a:spcPct val="126000"/>
              </a:lnSpc>
              <a:buNone/>
            </a:pPr>
            <a:r>
              <a:rPr lang="en-US" sz="11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 каждом месте перехода</a:t>
            </a:r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по правилам именно для этого перехода.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233360" y="2411413"/>
            <a:ext cx="6296860" cy="1834356"/>
          </a:xfrm>
          <a:prstGeom prst="roundRect">
            <a:avLst>
              <a:gd name="adj" fmla="val 1205"/>
            </a:avLst>
          </a:prstGeom>
          <a:solidFill>
            <a:srgbClr val="F9F6F0"/>
          </a:solidFill>
          <a:ln w="19050">
            <a:solidFill>
              <a:srgbClr val="D4CEC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99647" y="2577703"/>
            <a:ext cx="5964287" cy="230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Пример разбора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399647" y="2886571"/>
            <a:ext cx="5964287" cy="11929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Наступил вечер: солнце скрылось за горизонтом, и птицы замолчали, хотя воздух ещё оставался тёплым.</a:t>
            </a:r>
            <a:endParaRPr lang="en-US" sz="11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• </a:t>
            </a:r>
            <a:pPr algn="l" indent="0" marL="0">
              <a:lnSpc>
                <a:spcPct val="126000"/>
              </a:lnSpc>
              <a:buNone/>
            </a:pPr>
            <a:r>
              <a:rPr lang="en-US" sz="11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вечер : солнце</a:t>
            </a:r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БСП, двоеточие (пояснение)</a:t>
            </a:r>
            <a:endParaRPr lang="en-US" sz="11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• </a:t>
            </a:r>
            <a:pPr algn="l" indent="0" marL="0">
              <a:lnSpc>
                <a:spcPct val="126000"/>
              </a:lnSpc>
              <a:buNone/>
            </a:pPr>
            <a:r>
              <a:rPr lang="en-US" sz="11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скрылось , и</a:t>
            </a:r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ССП, запятая перед </a:t>
            </a:r>
            <a:pPr algn="l" indent="0" marL="0">
              <a:lnSpc>
                <a:spcPct val="126000"/>
              </a:lnSpc>
              <a:buNone/>
            </a:pPr>
            <a:r>
              <a:rPr lang="en-US" sz="11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endParaRPr lang="en-US" sz="11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• </a:t>
            </a:r>
            <a:pPr algn="l" indent="0" marL="0">
              <a:lnSpc>
                <a:spcPct val="126000"/>
              </a:lnSpc>
              <a:buNone/>
            </a:pPr>
            <a:r>
              <a:rPr lang="en-US" sz="11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замолчали , хотя</a:t>
            </a:r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СПП, запятая перед союзом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233360" y="4376936"/>
            <a:ext cx="6296860" cy="1087140"/>
          </a:xfrm>
          <a:prstGeom prst="roundRect">
            <a:avLst>
              <a:gd name="adj" fmla="val 2032"/>
            </a:avLst>
          </a:prstGeom>
          <a:solidFill>
            <a:srgbClr val="F9F6F0"/>
          </a:solidFill>
          <a:ln w="19050">
            <a:solidFill>
              <a:srgbClr val="D4CEC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99647" y="4543227"/>
            <a:ext cx="5964287" cy="230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Главная ошибка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399647" y="4852095"/>
            <a:ext cx="5964287" cy="445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Применять </a:t>
            </a:r>
            <a:pPr algn="l" indent="0" marL="0">
              <a:lnSpc>
                <a:spcPct val="126000"/>
              </a:lnSpc>
              <a:buNone/>
            </a:pPr>
            <a:r>
              <a:rPr lang="en-US" sz="11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одно правило на всё предложение</a:t>
            </a:r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не проверяя тип связи в каждом конкретном переходе. Каждая граница — отдельное решение.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5233360" y="5611614"/>
            <a:ext cx="6296860" cy="768548"/>
          </a:xfrm>
          <a:prstGeom prst="roundRect">
            <a:avLst>
              <a:gd name="adj" fmla="val 2875"/>
            </a:avLst>
          </a:prstGeom>
          <a:solidFill>
            <a:srgbClr val="ECE6DF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597" y="5796756"/>
            <a:ext cx="184046" cy="14724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711881" y="5779591"/>
            <a:ext cx="5671103" cy="445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Совет: выпишите предложение и надпишите над каждой границей её тип (ССП / СПП / БСП). Только потом расставляйте знаки.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2026-08-18T19:13:32Z</dcterms:created>
  <dcterms:modified xsi:type="dcterms:W3CDTF">2026-08-18T19:13:32Z</dcterms:modified>
</cp:coreProperties>
</file>