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1.png"/><Relationship Id="rId4" Type="http://schemas.openxmlformats.org/officeDocument/2006/relationships/image" Target="../media/image-2-2.svg"/><Relationship Id="rId5" Type="http://schemas.openxmlformats.org/officeDocument/2006/relationships/image" Target="../media/image-2-1.png"/><Relationship Id="rId6" Type="http://schemas.openxmlformats.org/officeDocument/2006/relationships/image" Target="../media/image-2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654225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Звонкие и глухие согласные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2227808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Секреты русского языка: почему одни звуки звучат громко, а другие — тихо? Откройте для себя тайны произношения и правописания, которые помогут писать грамотно и говорить уверенно.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925119" y="2962721"/>
            <a:ext cx="939478" cy="188565"/>
          </a:xfrm>
          <a:prstGeom prst="roundRect">
            <a:avLst>
              <a:gd name="adj" fmla="val 7894"/>
            </a:avLst>
          </a:prstGeom>
          <a:solidFill>
            <a:srgbClr val="E3E3E8"/>
          </a:solidFill>
          <a:ln/>
        </p:spPr>
      </p:sp>
      <p:sp>
        <p:nvSpPr>
          <p:cNvPr id="6" name="Text 3"/>
          <p:cNvSpPr/>
          <p:nvPr/>
        </p:nvSpPr>
        <p:spPr>
          <a:xfrm>
            <a:off x="3999533" y="2999929"/>
            <a:ext cx="1247849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РУССКИЙ ЯЗЫК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4926583" y="2962721"/>
            <a:ext cx="714077" cy="188565"/>
          </a:xfrm>
          <a:prstGeom prst="roundRect">
            <a:avLst>
              <a:gd name="adj" fmla="val 7894"/>
            </a:avLst>
          </a:prstGeom>
          <a:noFill/>
          <a:ln w="4763">
            <a:solidFill>
              <a:srgbClr val="28282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00997" y="2999929"/>
            <a:ext cx="1022449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2828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ФОНЕТИКА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702647" y="2962721"/>
            <a:ext cx="983307" cy="188565"/>
          </a:xfrm>
          <a:prstGeom prst="roundRect">
            <a:avLst>
              <a:gd name="adj" fmla="val 7894"/>
            </a:avLst>
          </a:prstGeom>
          <a:noFill/>
          <a:ln w="4763">
            <a:solidFill>
              <a:srgbClr val="28282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777061" y="2999929"/>
            <a:ext cx="1291679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28282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ПРАВОПИСАНИЕ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3925119" y="3290813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171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Финал: мастерство правописания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1107281"/>
            <a:ext cx="14288" cy="1077590"/>
          </a:xfrm>
          <a:prstGeom prst="roundRect">
            <a:avLst>
              <a:gd name="adj" fmla="val 59998"/>
            </a:avLst>
          </a:prstGeom>
          <a:solidFill>
            <a:srgbClr val="28282F"/>
          </a:solidFill>
          <a:ln/>
        </p:spPr>
      </p:sp>
      <p:sp>
        <p:nvSpPr>
          <p:cNvPr id="4" name="Text 2"/>
          <p:cNvSpPr/>
          <p:nvPr/>
        </p:nvSpPr>
        <p:spPr>
          <a:xfrm>
            <a:off x="682154" y="1246808"/>
            <a:ext cx="7965728" cy="7986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🏆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Формула успеха: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Парные согласные — самые опасные,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слове их проверяй,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Гласный подставляй!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2324472"/>
            <a:ext cx="2634555" cy="1508522"/>
          </a:xfrm>
          <a:prstGeom prst="roundRect">
            <a:avLst>
              <a:gd name="adj" fmla="val 1233"/>
            </a:avLst>
          </a:prstGeom>
          <a:solidFill>
            <a:srgbClr val="EDEBE3"/>
          </a:solidFill>
          <a:ln/>
        </p:spPr>
      </p:sp>
      <p:sp>
        <p:nvSpPr>
          <p:cNvPr id="6" name="Text 4"/>
          <p:cNvSpPr/>
          <p:nvPr/>
        </p:nvSpPr>
        <p:spPr>
          <a:xfrm>
            <a:off x="620092" y="2448446"/>
            <a:ext cx="2386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Что мы узнали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0092" y="2716709"/>
            <a:ext cx="238660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Звонкие звуки произносятся с голосом, глухие — без. Парные согласные оглушаются в конце слова, но на письме сохраняют свой звонкий характер.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54648" y="2324472"/>
            <a:ext cx="2634630" cy="1508522"/>
          </a:xfrm>
          <a:prstGeom prst="roundRect">
            <a:avLst>
              <a:gd name="adj" fmla="val 1233"/>
            </a:avLst>
          </a:prstGeom>
          <a:solidFill>
            <a:srgbClr val="EDEBE3"/>
          </a:solidFill>
          <a:ln/>
        </p:spPr>
      </p:sp>
      <p:sp>
        <p:nvSpPr>
          <p:cNvPr id="9" name="Text 7"/>
          <p:cNvSpPr/>
          <p:nvPr/>
        </p:nvSpPr>
        <p:spPr>
          <a:xfrm>
            <a:off x="3378622" y="2448446"/>
            <a:ext cx="23866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Как проверять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378622" y="2716709"/>
            <a:ext cx="238668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Подставь гласный после сомнительного согласного: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дуб → дубы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кот → котик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мороз → морозы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Проверочное слово раскрывает тайну!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6013252" y="2324472"/>
            <a:ext cx="2634555" cy="1508522"/>
          </a:xfrm>
          <a:prstGeom prst="roundRect">
            <a:avLst>
              <a:gd name="adj" fmla="val 1233"/>
            </a:avLst>
          </a:prstGeom>
          <a:solidFill>
            <a:srgbClr val="EDEBE3"/>
          </a:solidFill>
          <a:ln/>
        </p:spPr>
      </p:sp>
      <p:sp>
        <p:nvSpPr>
          <p:cNvPr id="12" name="Text 10"/>
          <p:cNvSpPr/>
          <p:nvPr/>
        </p:nvSpPr>
        <p:spPr>
          <a:xfrm>
            <a:off x="6137225" y="2448446"/>
            <a:ext cx="2386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🌟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Творческое задание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137225" y="2716709"/>
            <a:ext cx="238660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Составьте свои загадки о зиме, используя слова с парными согласными. Обменяйтесь с одноклассником и проверьте друг друга!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96119" y="3972520"/>
            <a:ext cx="8151763" cy="699195"/>
          </a:xfrm>
          <a:prstGeom prst="roundRect">
            <a:avLst>
              <a:gd name="adj" fmla="val 2661"/>
            </a:avLst>
          </a:prstGeom>
          <a:solidFill>
            <a:srgbClr val="B6FCB8"/>
          </a:solidFill>
          <a:ln/>
        </p:spPr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152305"/>
            <a:ext cx="155004" cy="123974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899071" y="4127450"/>
            <a:ext cx="7624837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🎉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Поздравляем!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Теперь вы настоящие знатоки звуковых тайн русского языка. Вы умеете слышать разницу между звонкими и глухими, проверять парные согласные и писать грамотно. Русский язык любит тех, кто его понимает!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103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мы слышим?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56606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Каждый день мы произносим сотни звуков, не задумываясь о том, как они устроены. Но стоит прислушаться — и откроется целый мир! Все звуки речи делятся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гласные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согласные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а согласные, в свою очередь, —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звонкие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глухие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Ключ к пониманию — в работе голосовых связок.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391519"/>
            <a:ext cx="2634555" cy="173094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529780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🎧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Звуки вокруг нас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798043"/>
            <a:ext cx="23008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Шум ветра, стук капель, голос человека — всё это звуки. Но как отличить «шумный» звук от «голосового»? Прислушайтесь к собственному произношению.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2391519"/>
            <a:ext cx="2634630" cy="173094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2529780"/>
            <a:ext cx="230095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🤲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Эксперимент: ладонь к горлу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50059" y="2991892"/>
            <a:ext cx="230095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Приложите ладонь к горлу и произнесите звук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[с]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горло молчит. Теперь произнесите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[з]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вы почувствуете вибрацию! Это и есть голос.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2391519"/>
            <a:ext cx="2634555" cy="173094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2529780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💡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Открытие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208663" y="2798043"/>
            <a:ext cx="23008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при произнесении звука голосовые связки вибрируют — звук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звонкий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Если нет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глухой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Именно это различие определяет написание слов!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6177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Магия согласных: звонкие против глухих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9734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Согласные звуки — это шум и голос в разных пропорциях. Звонкие сочетают оба элемента, а глухие обходятся только шумом. Именно это делает нашу речь богатой и разнообразной.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933798"/>
            <a:ext cx="4103191" cy="1812354"/>
          </a:xfrm>
          <a:prstGeom prst="roundRect">
            <a:avLst>
              <a:gd name="adj" fmla="val 1027"/>
            </a:avLst>
          </a:prstGeom>
          <a:solidFill>
            <a:srgbClr val="28282F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057772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🔔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Звонкие согласные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375595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Произносятся 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голосом и шумом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одновременно. Голосовые связки работают активно.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2884140"/>
            <a:ext cx="3855244" cy="440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Б, В, Г, Д, Ж, З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Й, Л, М, Н, Р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30796" y="3436069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звонок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гриб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2057772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🔇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Глухие согласные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28046" y="2375595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Произносятся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только с шумом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без голоса. Голосовые связки не вибрируют.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728046" y="2884140"/>
            <a:ext cx="3924598" cy="440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П, Ф, К, Т, Ш, С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Х, Ц, Ч, Щ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728046" y="3436069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снег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шум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6119" y="3885679"/>
            <a:ext cx="8151763" cy="495970"/>
          </a:xfrm>
          <a:prstGeom prst="roundRect">
            <a:avLst>
              <a:gd name="adj" fmla="val 3752"/>
            </a:avLst>
          </a:prstGeom>
          <a:solidFill>
            <a:srgbClr val="E3E3E8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065463"/>
            <a:ext cx="155004" cy="12397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899071" y="4040609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Шум без голоса — это глухой звук. Шум с голосом — это звонкий. Именно эта «музыка» делает нашу речь живой!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9433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Парные согласные — главные герои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29903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Самые коварные звуки в русском языке — это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парные согласные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Они похожи, как близнецы, но один звонкий, а другой — глухой. В конце слова звонкий парный согласный оглушается, и мы слышим не то, что пишем!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666354"/>
            <a:ext cx="8151763" cy="2144018"/>
          </a:xfrm>
          <a:prstGeom prst="roundRect">
            <a:avLst>
              <a:gd name="adj" fmla="val 868"/>
            </a:avLst>
          </a:prstGeom>
          <a:solidFill>
            <a:srgbClr val="EDEBE3"/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1666354"/>
            <a:ext cx="4075881" cy="714673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6" name="Text 4"/>
          <p:cNvSpPr/>
          <p:nvPr/>
        </p:nvSpPr>
        <p:spPr>
          <a:xfrm>
            <a:off x="620092" y="1790328"/>
            <a:ext cx="38279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Б — П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0092" y="2058591"/>
            <a:ext cx="382793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дуб → [дуп]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572000" y="1666354"/>
            <a:ext cx="4075881" cy="714673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1666354"/>
            <a:ext cx="14288" cy="714673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0" name="Text 8"/>
          <p:cNvSpPr/>
          <p:nvPr/>
        </p:nvSpPr>
        <p:spPr>
          <a:xfrm>
            <a:off x="4695974" y="1790328"/>
            <a:ext cx="38279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 — Ф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95974" y="2058591"/>
            <a:ext cx="382793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лов → [лоф]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96119" y="2381027"/>
            <a:ext cx="4075881" cy="714673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13" name="Shape 11"/>
          <p:cNvSpPr/>
          <p:nvPr/>
        </p:nvSpPr>
        <p:spPr>
          <a:xfrm>
            <a:off x="496119" y="2381027"/>
            <a:ext cx="4075881" cy="14288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4" name="Text 12"/>
          <p:cNvSpPr/>
          <p:nvPr/>
        </p:nvSpPr>
        <p:spPr>
          <a:xfrm>
            <a:off x="620092" y="2505001"/>
            <a:ext cx="38279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 — К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0092" y="2773263"/>
            <a:ext cx="382793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друг → [друк]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572000" y="2381027"/>
            <a:ext cx="4075881" cy="714673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17" name="Shape 15"/>
          <p:cNvSpPr/>
          <p:nvPr/>
        </p:nvSpPr>
        <p:spPr>
          <a:xfrm>
            <a:off x="4572000" y="2381027"/>
            <a:ext cx="14288" cy="714673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8" name="Shape 16"/>
          <p:cNvSpPr/>
          <p:nvPr/>
        </p:nvSpPr>
        <p:spPr>
          <a:xfrm>
            <a:off x="4572000" y="2381027"/>
            <a:ext cx="4075881" cy="14288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9" name="Text 17"/>
          <p:cNvSpPr/>
          <p:nvPr/>
        </p:nvSpPr>
        <p:spPr>
          <a:xfrm>
            <a:off x="4695974" y="2505001"/>
            <a:ext cx="38279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Д — Т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695974" y="2773263"/>
            <a:ext cx="382793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сад → [сат]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96119" y="3095699"/>
            <a:ext cx="4075881" cy="714673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22" name="Shape 20"/>
          <p:cNvSpPr/>
          <p:nvPr/>
        </p:nvSpPr>
        <p:spPr>
          <a:xfrm>
            <a:off x="496119" y="3095699"/>
            <a:ext cx="4075881" cy="14288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23" name="Text 21"/>
          <p:cNvSpPr/>
          <p:nvPr/>
        </p:nvSpPr>
        <p:spPr>
          <a:xfrm>
            <a:off x="620092" y="3219673"/>
            <a:ext cx="38279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Ж — Ш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20092" y="3487936"/>
            <a:ext cx="382793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нож → [нош]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0" y="3095699"/>
            <a:ext cx="4075881" cy="714673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0" y="3095699"/>
            <a:ext cx="14288" cy="714673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27" name="Shape 25"/>
          <p:cNvSpPr/>
          <p:nvPr/>
        </p:nvSpPr>
        <p:spPr>
          <a:xfrm>
            <a:off x="4572000" y="3095699"/>
            <a:ext cx="4075881" cy="14288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28" name="Text 26"/>
          <p:cNvSpPr/>
          <p:nvPr/>
        </p:nvSpPr>
        <p:spPr>
          <a:xfrm>
            <a:off x="4695974" y="3219673"/>
            <a:ext cx="382793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 — С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695974" y="3487936"/>
            <a:ext cx="382793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мороз → [марос]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96119" y="3949898"/>
            <a:ext cx="8151763" cy="699195"/>
          </a:xfrm>
          <a:prstGeom prst="roundRect">
            <a:avLst>
              <a:gd name="adj" fmla="val 2661"/>
            </a:avLst>
          </a:prstGeom>
          <a:solidFill>
            <a:srgbClr val="FCF2B5"/>
          </a:solidFill>
          <a:ln/>
        </p:spPr>
      </p:sp>
      <p:pic>
        <p:nvPicPr>
          <p:cNvPr id="3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129683"/>
            <a:ext cx="155004" cy="123974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899071" y="4104829"/>
            <a:ext cx="7624837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Опасная ловушка!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конце слова и перед глухим согласным звонкий звук оглушается. Пишем «дуб», а слышим «дуп». Пишем «город», а слышим «горот». Как не ошибиться? Нужна проверка!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6021"/>
            <a:ext cx="8151763" cy="37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Непарные звуки: исключения из правил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496119" y="1034281"/>
            <a:ext cx="8151763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 все согласные имеют пару. Некоторые звуки всегда остаются верны себе: звонкие — всегда звонкие, глухие — всегда глухие. Они не меняются ни в конце слова, ни перед другими согласными.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09575" y="1543645"/>
            <a:ext cx="4102373" cy="1992139"/>
          </a:xfrm>
          <a:prstGeom prst="roundRect">
            <a:avLst>
              <a:gd name="adj" fmla="val 905"/>
            </a:avLst>
          </a:prstGeom>
          <a:solidFill>
            <a:srgbClr val="28282F"/>
          </a:solidFill>
          <a:ln/>
        </p:spPr>
      </p:sp>
      <p:sp>
        <p:nvSpPr>
          <p:cNvPr id="5" name="Text 3"/>
          <p:cNvSpPr/>
          <p:nvPr/>
        </p:nvSpPr>
        <p:spPr>
          <a:xfrm>
            <a:off x="529679" y="1660029"/>
            <a:ext cx="3862164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🔔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Всегда звонкие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29679" y="1964159"/>
            <a:ext cx="4319364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Эти звуки никогда не оглушаются, даже в конце слова: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29679" y="2258095"/>
            <a:ext cx="3862164" cy="11089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Й</a:t>
            </a:r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май, герой</a:t>
            </a:r>
            <a:endParaRPr lang="en-US" sz="900" dirty="0"/>
          </a:p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</a:t>
            </a:r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стол, волк</a:t>
            </a:r>
            <a:endParaRPr lang="en-US" sz="900" dirty="0"/>
          </a:p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</a:t>
            </a:r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дом, сом</a:t>
            </a:r>
            <a:endParaRPr lang="en-US" sz="900" dirty="0"/>
          </a:p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</a:t>
            </a:r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сон, конь</a:t>
            </a:r>
            <a:endParaRPr lang="en-US" sz="900" dirty="0"/>
          </a:p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</a:t>
            </a:r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мир, хор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723358" y="1660029"/>
            <a:ext cx="3929286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🔇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Всегда глухие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723358" y="1964159"/>
            <a:ext cx="4386486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Эти звуки никогда не озвончаются, даже между гласными: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723358" y="2258095"/>
            <a:ext cx="3929286" cy="879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Х</a:t>
            </a:r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мех, пух</a:t>
            </a:r>
            <a:endParaRPr lang="en-US" sz="900" dirty="0"/>
          </a:p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Ц</a:t>
            </a:r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отец, заяц</a:t>
            </a:r>
            <a:endParaRPr lang="en-US" sz="900" dirty="0"/>
          </a:p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</a:t>
            </a:r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мяч, ночь</a:t>
            </a:r>
            <a:endParaRPr lang="en-US" sz="900" dirty="0"/>
          </a:p>
          <a:p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Щ</a:t>
            </a:r>
            <a:pPr algn="l" marL="182880" indent="-182880">
              <a:lnSpc>
                <a:spcPct val="131000"/>
              </a:lnSpc>
              <a:buSzPct val="100000"/>
              <a:buChar char="•"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плащ, мощь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723358" y="3241849"/>
            <a:ext cx="4386486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Эти звуки придают словам особую «шероховатость» и характер.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96119" y="3726731"/>
            <a:ext cx="2620268" cy="396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5</a:t>
            </a:r>
            <a:endParaRPr lang="en-US" sz="3100" dirty="0"/>
          </a:p>
        </p:txBody>
      </p:sp>
      <p:sp>
        <p:nvSpPr>
          <p:cNvPr id="13" name="Text 11"/>
          <p:cNvSpPr/>
          <p:nvPr/>
        </p:nvSpPr>
        <p:spPr>
          <a:xfrm>
            <a:off x="496119" y="4270623"/>
            <a:ext cx="2620268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Всегда звонких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96119" y="4528170"/>
            <a:ext cx="2620268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й, л, м, н, р — не меняются никогда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261866" y="3726731"/>
            <a:ext cx="2620268" cy="396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4</a:t>
            </a:r>
            <a:endParaRPr lang="en-US" sz="3100" dirty="0"/>
          </a:p>
        </p:txBody>
      </p:sp>
      <p:sp>
        <p:nvSpPr>
          <p:cNvPr id="16" name="Text 14"/>
          <p:cNvSpPr/>
          <p:nvPr/>
        </p:nvSpPr>
        <p:spPr>
          <a:xfrm>
            <a:off x="3261866" y="4270623"/>
            <a:ext cx="2620268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Всегда глухих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3261866" y="4528170"/>
            <a:ext cx="2620268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х, ц, ч, щ — глухие на все 100%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027613" y="3726731"/>
            <a:ext cx="2620268" cy="396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6</a:t>
            </a:r>
            <a:endParaRPr lang="en-US" sz="3100" dirty="0"/>
          </a:p>
        </p:txBody>
      </p:sp>
      <p:sp>
        <p:nvSpPr>
          <p:cNvPr id="19" name="Text 17"/>
          <p:cNvSpPr/>
          <p:nvPr/>
        </p:nvSpPr>
        <p:spPr>
          <a:xfrm>
            <a:off x="6027613" y="4270623"/>
            <a:ext cx="2620268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Парных пар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027613" y="4528170"/>
            <a:ext cx="2620268" cy="18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б-п, в-ф, г-к, д-т, ж-ш, з-с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8704"/>
            <a:ext cx="8151763" cy="266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Лаборатория слов: проверка на прочность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496119" y="732383"/>
            <a:ext cx="8608963" cy="115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 узнать, какую букву писать в конце слова, если звук оглушается? Есть простое и надёжное правило: </a:t>
            </a:r>
            <a:pPr algn="l" indent="0" marL="0">
              <a:lnSpc>
                <a:spcPct val="112000"/>
              </a:lnSpc>
              <a:buNone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подставь гласный</a:t>
            </a:r>
            <a:pPr algn="l" indent="0" marL="0">
              <a:lnSpc>
                <a:spcPct val="112000"/>
              </a:lnSpc>
              <a:buNone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после сомнительного согласного — и всё станет ясно!</a:t>
            </a:r>
            <a:endParaRPr lang="en-US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8100" y="913433"/>
            <a:ext cx="4787801" cy="28415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10481" y="3095888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Пиши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010581" y="3095888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Подставь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486226" y="3095888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Слушай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96119" y="3820939"/>
            <a:ext cx="8608963" cy="115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Этот трёхшаговый метод — ваш главный инструмент для грамотного письма. Применяйте его каждый раз, когда сомневаетесь в написании парного согласного.</a:t>
            </a:r>
            <a:endParaRPr lang="en-US" sz="650" dirty="0"/>
          </a:p>
        </p:txBody>
      </p:sp>
      <p:sp>
        <p:nvSpPr>
          <p:cNvPr id="9" name="Text 6"/>
          <p:cNvSpPr/>
          <p:nvPr/>
        </p:nvSpPr>
        <p:spPr>
          <a:xfrm>
            <a:off x="496119" y="4060552"/>
            <a:ext cx="3971851" cy="133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Слышим — пишем неправильно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496119" y="4252392"/>
            <a:ext cx="3971851" cy="5218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[зуп] → зуп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[лошка] → лошка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[дуп] → дуп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[суп] → суп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(здесь слышим и пишем одинаково!)</a:t>
            </a:r>
            <a:endParaRPr lang="en-US" sz="650" dirty="0"/>
          </a:p>
        </p:txBody>
      </p:sp>
      <p:sp>
        <p:nvSpPr>
          <p:cNvPr id="11" name="Text 8"/>
          <p:cNvSpPr/>
          <p:nvPr/>
        </p:nvSpPr>
        <p:spPr>
          <a:xfrm>
            <a:off x="4680793" y="4060552"/>
            <a:ext cx="3971851" cy="133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Проверяем — пишем правильно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4680793" y="4252392"/>
            <a:ext cx="3971851" cy="5218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зуп → зу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ы →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зуб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лошка → ло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ж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 →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ложка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дуп → ду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ы →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дуб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endParaRPr lang="en-US" sz="650" dirty="0"/>
          </a:p>
          <a:p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кот → ко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ик →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кот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marL="132080" indent="-132080">
              <a:lnSpc>
                <a:spcPct val="112000"/>
              </a:lnSpc>
              <a:buSzPct val="100000"/>
              <a:buChar char="•"/>
            </a:pPr>
            <a:r>
              <a:rPr lang="en-US" sz="6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48928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Зимняя сказка: закрепление материала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310060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Лучший способ запомнить правило — применить его в интересном задании! Вставьте пропущенные буквы в зимний рассказ, используя правило проверки парных согласных.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044973"/>
            <a:ext cx="14288" cy="1271290"/>
          </a:xfrm>
          <a:prstGeom prst="roundRect">
            <a:avLst>
              <a:gd name="adj" fmla="val 59998"/>
            </a:avLst>
          </a:prstGeom>
          <a:solidFill>
            <a:srgbClr val="28282F"/>
          </a:solidFill>
          <a:ln/>
        </p:spPr>
      </p:sp>
      <p:sp>
        <p:nvSpPr>
          <p:cNvPr id="6" name="Text 3"/>
          <p:cNvSpPr/>
          <p:nvPr/>
        </p:nvSpPr>
        <p:spPr>
          <a:xfrm>
            <a:off x="682154" y="2184499"/>
            <a:ext cx="453672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Наступил морозный день. На дворе лежал глубокий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сне..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(сугроб). Деревья покрылись инеем, а река скована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лё..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(лед). Ребята выбежали на улицу: кто лепит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сне..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(снеговик), кто катается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сала..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(салазки). Вдруг из-за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дере..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(дерево) выскочил пушистый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зая..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(заяц)! Все засмеялись. Какой чудесный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мора..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(мороз)!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496119" y="3455863"/>
            <a:ext cx="1491555" cy="1338635"/>
          </a:xfrm>
          <a:prstGeom prst="roundRect">
            <a:avLst>
              <a:gd name="adj" fmla="val 1390"/>
            </a:avLst>
          </a:prstGeom>
          <a:solidFill>
            <a:srgbClr val="F9F8F5"/>
          </a:solidFill>
          <a:ln w="14288">
            <a:solidFill>
              <a:srgbClr val="D3D1C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34380" y="3594125"/>
            <a:ext cx="1215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🟢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Уровень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34380" y="3862388"/>
            <a:ext cx="121503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Найди пропущенные буквы и подчеркни парные согласные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2111648" y="3455863"/>
            <a:ext cx="1491630" cy="1338635"/>
          </a:xfrm>
          <a:prstGeom prst="roundRect">
            <a:avLst>
              <a:gd name="adj" fmla="val 1390"/>
            </a:avLst>
          </a:prstGeom>
          <a:solidFill>
            <a:srgbClr val="F9F8F5"/>
          </a:solidFill>
          <a:ln w="14288">
            <a:solidFill>
              <a:srgbClr val="D3D1C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249909" y="3594125"/>
            <a:ext cx="121510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🟡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Уровень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2249909" y="3862388"/>
            <a:ext cx="121510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Вставь пропущенные буквы, используя проверочные слова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3727252" y="3455863"/>
            <a:ext cx="1491630" cy="1338635"/>
          </a:xfrm>
          <a:prstGeom prst="roundRect">
            <a:avLst>
              <a:gd name="adj" fmla="val 1390"/>
            </a:avLst>
          </a:prstGeom>
          <a:solidFill>
            <a:srgbClr val="F9F8F5"/>
          </a:solidFill>
          <a:ln w="14288">
            <a:solidFill>
              <a:srgbClr val="D3D1C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865513" y="3594125"/>
            <a:ext cx="121510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🔴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Уровень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3865513" y="3862388"/>
            <a:ext cx="121510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Напиши свой зимний рассказ с 5 парными согласными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75121"/>
            <a:ext cx="8151763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Цифровой диктант: проверяем себя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96119" y="969913"/>
            <a:ext cx="815176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Интерактивная проверка знаний в формате «молниеносной реакции». Запишите цифру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если звук звонкий, и цифру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если глухой. Будьте внимательны — некоторые звуки непарные!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96119" y="1466031"/>
            <a:ext cx="8151763" cy="2528292"/>
          </a:xfrm>
          <a:prstGeom prst="roundRect">
            <a:avLst>
              <a:gd name="adj" fmla="val 70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96119" y="1987228"/>
            <a:ext cx="8151763" cy="738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2321347"/>
            <a:ext cx="8151763" cy="738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2655466"/>
            <a:ext cx="8151763" cy="738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96119" y="2989585"/>
            <a:ext cx="8151763" cy="738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96119" y="3323704"/>
            <a:ext cx="8151763" cy="738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496119" y="3657823"/>
            <a:ext cx="8151763" cy="738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2129507" y="1466031"/>
            <a:ext cx="7389" cy="252829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3757910" y="1466031"/>
            <a:ext cx="7389" cy="252829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5386313" y="1466031"/>
            <a:ext cx="7389" cy="252829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014716" y="1466031"/>
            <a:ext cx="7389" cy="252829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619274" y="1543124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Звук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250058" y="1543124"/>
            <a:ext cx="1387301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 — звонкий / 2 — глухой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878461" y="1543124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Парный?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506864" y="1543124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Проверочное слово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135267" y="1543124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Ответ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19274" y="2061939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[б] в слове «дуб»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250058" y="2061939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?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878461" y="2061939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 (б-п)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506864" y="2061939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дубы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7135267" y="2061939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19274" y="2396058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[к] в слове «снег»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250058" y="2396058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?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878461" y="2396058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 (г-к)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506864" y="2396058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снега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135267" y="2396058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(пишем г!)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19274" y="2730178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[ш] в слове «плащ»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2250058" y="2730178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?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3878461" y="2730178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Нет (всегда глухой)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5506864" y="2730178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135267" y="2730178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19274" y="3064297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[р] в слове «мир»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2250058" y="3064297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?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3878461" y="3064297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Нет (всегда звонкий)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5506864" y="3064297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7135267" y="3064297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619274" y="3398416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[т] в слове «кот»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2250058" y="3398416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?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3878461" y="3398416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 (д-т)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506864" y="3398416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коты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7135267" y="3398416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619274" y="3732535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[з] в слове «мороз»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2250058" y="3732535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?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3878461" y="3732535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 (з-с)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5506864" y="3732535"/>
            <a:ext cx="184450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морозы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7135267" y="3732535"/>
            <a:ext cx="184688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496119" y="4121051"/>
            <a:ext cx="8151763" cy="647254"/>
          </a:xfrm>
          <a:prstGeom prst="roundRect">
            <a:avLst>
              <a:gd name="adj" fmla="val 2740"/>
            </a:avLst>
          </a:prstGeom>
          <a:solidFill>
            <a:srgbClr val="E3E3E8"/>
          </a:solidFill>
          <a:ln/>
        </p:spPr>
      </p:sp>
      <p:pic>
        <p:nvPicPr>
          <p:cNvPr id="5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288" y="4289152"/>
            <a:ext cx="147786" cy="118170"/>
          </a:xfrm>
          <a:prstGeom prst="rect">
            <a:avLst/>
          </a:prstGeom>
        </p:spPr>
      </p:pic>
      <p:sp>
        <p:nvSpPr>
          <p:cNvPr id="52" name="Text 49"/>
          <p:cNvSpPr/>
          <p:nvPr/>
        </p:nvSpPr>
        <p:spPr>
          <a:xfrm>
            <a:off x="880244" y="4263256"/>
            <a:ext cx="7649468" cy="374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💡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Ловушка!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слове «снег» мы слышим [к], но пишем «г», потому что проверочное слово «снега» ясно показывает звонкий звук. Всегда проверяй!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8257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Турнир загадок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1814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Отгадайте зимних героев и выделите в отгадках парные согласные. Определите: какой звук мы слышим и какой буквой его нужно записать?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254597"/>
            <a:ext cx="574997" cy="5749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26121" y="2254597"/>
            <a:ext cx="18838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🐻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Загадка первая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226121" y="2522860"/>
            <a:ext cx="1883866" cy="1538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«Зимой спит, летом ульи ворошит»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Ответ: МЕДВЕДЬ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Парные согласные: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(медведь → медведи),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мягкий знак не влияет на звонкость. Звук [д'] звонкий!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2254597"/>
            <a:ext cx="574997" cy="5749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94993" y="2254597"/>
            <a:ext cx="188394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⛄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Загадка вторая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994993" y="2522860"/>
            <a:ext cx="1883941" cy="1538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«Без рук, без ног, а рисовать умеет»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Ответ: СНЕГОВИК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Парные согласные: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(снеговик → снеговики). Звук [г] звонкий, хотя в конце слова слышится [к]!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2254597"/>
            <a:ext cx="574997" cy="57499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763941" y="2254597"/>
            <a:ext cx="188394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🎅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Загадка третья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763941" y="2522860"/>
            <a:ext cx="1883941" cy="1538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«Красный нос, длинная борода, приходит с подарками»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Ответ: ДЕД МОРОЗ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Парные согласные: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(дед → деды),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(мороз → морозы). Оба звука звонкие!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2026-07-23T17:30:46Z</dcterms:created>
  <dcterms:modified xsi:type="dcterms:W3CDTF">2026-07-23T17:30:46Z</dcterms:modified>
</cp:coreProperties>
</file>